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0FFAEF-4684-4A32-8D3F-1D1368C5CD5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FFAEF-4684-4A32-8D3F-1D1368C5CD5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FFAEF-4684-4A32-8D3F-1D1368C5CD5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FFAEF-4684-4A32-8D3F-1D1368C5CD5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0FFAEF-4684-4A32-8D3F-1D1368C5CD5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0FFAEF-4684-4A32-8D3F-1D1368C5CD58}"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0FFAEF-4684-4A32-8D3F-1D1368C5CD58}" type="datetimeFigureOut">
              <a:rPr lang="en-US" smtClean="0"/>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0FFAEF-4684-4A32-8D3F-1D1368C5CD58}" type="datetimeFigureOut">
              <a:rPr lang="en-US" smtClean="0"/>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FFAEF-4684-4A32-8D3F-1D1368C5CD58}" type="datetimeFigureOut">
              <a:rPr lang="en-US" smtClean="0"/>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FFAEF-4684-4A32-8D3F-1D1368C5CD58}"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FFAEF-4684-4A32-8D3F-1D1368C5CD58}"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F3493-6EB2-4793-AB70-DC8F509F2D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FFAEF-4684-4A32-8D3F-1D1368C5CD58}" type="datetimeFigureOut">
              <a:rPr lang="en-US" smtClean="0"/>
              <a:t>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F3493-6EB2-4793-AB70-DC8F509F2D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timemaps.com/history/iraq-500ad" TargetMode="External"/><Relationship Id="rId3" Type="http://schemas.openxmlformats.org/officeDocument/2006/relationships/hyperlink" Target="http://www.timemaps.com/history/middle-east-200ad" TargetMode="External"/><Relationship Id="rId7" Type="http://schemas.openxmlformats.org/officeDocument/2006/relationships/hyperlink" Target="http://www.timemaps.com/history/iran-500ad" TargetMode="Externa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hyperlink" Target="http://www.timemaps.com/history/ancient-egypt-500ad" TargetMode="External"/><Relationship Id="rId5" Type="http://schemas.openxmlformats.org/officeDocument/2006/relationships/hyperlink" Target="http://www.timemaps.com/history/syria-500ad" TargetMode="External"/><Relationship Id="rId4" Type="http://schemas.openxmlformats.org/officeDocument/2006/relationships/hyperlink" Target="http://www.timemaps.com/history/turkey-500ad" TargetMode="External"/><Relationship Id="rId9" Type="http://schemas.openxmlformats.org/officeDocument/2006/relationships/hyperlink" Target="http://www.timemaps.com/history-middle-east"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timemaps.com/history/egypt-750ad" TargetMode="External"/><Relationship Id="rId13" Type="http://schemas.openxmlformats.org/officeDocument/2006/relationships/hyperlink" Target="http://www.timemaps.com/history/turkey-750ad" TargetMode="External"/><Relationship Id="rId3" Type="http://schemas.openxmlformats.org/officeDocument/2006/relationships/hyperlink" Target="http://www.timemaps.com/history/middle-east-500ad" TargetMode="External"/><Relationship Id="rId7" Type="http://schemas.openxmlformats.org/officeDocument/2006/relationships/hyperlink" Target="http://www.timemaps.com/history/syria-750ad" TargetMode="External"/><Relationship Id="rId12" Type="http://schemas.openxmlformats.org/officeDocument/2006/relationships/hyperlink" Target="http://www.timemaps.com/history/france-750ad" TargetMode="Externa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hyperlink" Target="http://www.timemaps.com/history/iran-750ad" TargetMode="External"/><Relationship Id="rId11" Type="http://schemas.openxmlformats.org/officeDocument/2006/relationships/hyperlink" Target="http://www.timemaps.com/history/south-asia-750ad" TargetMode="External"/><Relationship Id="rId5" Type="http://schemas.openxmlformats.org/officeDocument/2006/relationships/hyperlink" Target="http://www.timemaps.com/history/iraq-750ad" TargetMode="External"/><Relationship Id="rId10" Type="http://schemas.openxmlformats.org/officeDocument/2006/relationships/hyperlink" Target="http://www.timemaps.com/history/spain-750ad" TargetMode="External"/><Relationship Id="rId4" Type="http://schemas.openxmlformats.org/officeDocument/2006/relationships/hyperlink" Target="http://www.timemaps.com/history/arabia-750ad" TargetMode="External"/><Relationship Id="rId9" Type="http://schemas.openxmlformats.org/officeDocument/2006/relationships/hyperlink" Target="http://www.timemaps.com/history/north-africa-750ad"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timemaps.com/history/south-asia-979ad" TargetMode="External"/><Relationship Id="rId3" Type="http://schemas.openxmlformats.org/officeDocument/2006/relationships/hyperlink" Target="http://www.timemaps.com/history/middle-east-750ad" TargetMode="External"/><Relationship Id="rId7" Type="http://schemas.openxmlformats.org/officeDocument/2006/relationships/hyperlink" Target="http://www.timemaps.com/history/syria-979ad"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hyperlink" Target="http://www.timemaps.com/history/egypt-979ad" TargetMode="External"/><Relationship Id="rId5" Type="http://schemas.openxmlformats.org/officeDocument/2006/relationships/hyperlink" Target="http://www.timemaps.com/history/north-africa-979ad" TargetMode="External"/><Relationship Id="rId10" Type="http://schemas.openxmlformats.org/officeDocument/2006/relationships/hyperlink" Target="http://www.timemaps.com/history/iraq-979ad" TargetMode="External"/><Relationship Id="rId4" Type="http://schemas.openxmlformats.org/officeDocument/2006/relationships/hyperlink" Target="http://www.timemaps.com/history/spain-979ad" TargetMode="External"/><Relationship Id="rId9" Type="http://schemas.openxmlformats.org/officeDocument/2006/relationships/hyperlink" Target="http://www.timemaps.com/history/iran-979a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timemaps.com/history/egypt-1215ad" TargetMode="External"/><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hyperlink" Target="http://www.timemaps.com/history/arabia-1215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Middle East Maps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Middle East 200-500 CE</a:t>
            </a:r>
            <a:endParaRPr lang="en-US" dirty="0"/>
          </a:p>
        </p:txBody>
      </p:sp>
      <p:pic>
        <p:nvPicPr>
          <p:cNvPr id="7" name="Content Placeholder 6" descr="map me 500 ad.jpg"/>
          <p:cNvPicPr>
            <a:picLocks noGrp="1" noChangeAspect="1"/>
          </p:cNvPicPr>
          <p:nvPr>
            <p:ph sz="half" idx="1"/>
          </p:nvPr>
        </p:nvPicPr>
        <p:blipFill>
          <a:blip r:embed="rId2" cstate="print"/>
          <a:stretch>
            <a:fillRect/>
          </a:stretch>
        </p:blipFill>
        <p:spPr>
          <a:xfrm>
            <a:off x="457200" y="2158892"/>
            <a:ext cx="4038600" cy="3408578"/>
          </a:xfrm>
        </p:spPr>
      </p:pic>
      <p:sp>
        <p:nvSpPr>
          <p:cNvPr id="6" name="Content Placeholder 5"/>
          <p:cNvSpPr>
            <a:spLocks noGrp="1"/>
          </p:cNvSpPr>
          <p:nvPr>
            <p:ph sz="half" idx="2"/>
          </p:nvPr>
        </p:nvSpPr>
        <p:spPr/>
        <p:txBody>
          <a:bodyPr>
            <a:normAutofit fontScale="70000" lnSpcReduction="20000"/>
          </a:bodyPr>
          <a:lstStyle/>
          <a:p>
            <a:r>
              <a:rPr lang="en-US" dirty="0"/>
              <a:t>The Middle East </a:t>
            </a:r>
            <a:r>
              <a:rPr lang="en-US" dirty="0">
                <a:hlinkClick r:id="rId3" tooltip="Previous map, AD 200"/>
              </a:rPr>
              <a:t>has remained divided</a:t>
            </a:r>
            <a:r>
              <a:rPr lang="en-US" dirty="0"/>
              <a:t> between two superpowers. The Roman empire (now ruled from Constantinople and known to modern scholars as the eastern Roman Empire) rules the western parts of the region, </a:t>
            </a:r>
            <a:r>
              <a:rPr lang="en-US" dirty="0">
                <a:hlinkClick r:id="rId4" tooltip="History map of Asia Minor in AD 500, under the Eastern Roman Empire"/>
              </a:rPr>
              <a:t>Asia Minor</a:t>
            </a:r>
            <a:r>
              <a:rPr lang="en-US" dirty="0"/>
              <a:t>, </a:t>
            </a:r>
            <a:r>
              <a:rPr lang="en-US" dirty="0">
                <a:hlinkClick r:id="rId5" tooltip="History map of Syria and Palestine in AD 500, under the Eastern Roman Empire"/>
              </a:rPr>
              <a:t>Syria</a:t>
            </a:r>
            <a:r>
              <a:rPr lang="en-US" dirty="0"/>
              <a:t> and </a:t>
            </a:r>
            <a:r>
              <a:rPr lang="en-US" dirty="0">
                <a:hlinkClick r:id="rId6" tooltip="History map of Egypt in AD 500, under the Eastern Roman Empire"/>
              </a:rPr>
              <a:t>Egypt</a:t>
            </a:r>
            <a:r>
              <a:rPr lang="en-US" dirty="0"/>
              <a:t>, while in the eastern parts of the region - </a:t>
            </a:r>
            <a:r>
              <a:rPr lang="en-US" dirty="0">
                <a:hlinkClick r:id="rId7" tooltip="History map of Iran in AD 500, under the Persian Sasanian empire"/>
              </a:rPr>
              <a:t>Iran</a:t>
            </a:r>
            <a:r>
              <a:rPr lang="en-US" dirty="0"/>
              <a:t> and </a:t>
            </a:r>
            <a:r>
              <a:rPr lang="en-US" dirty="0" err="1">
                <a:hlinkClick r:id="rId8" tooltip="History map of Mesopotamia in AD 500, under the Persian Sasanian empire"/>
              </a:rPr>
              <a:t>Mesopotama</a:t>
            </a:r>
            <a:r>
              <a:rPr lang="en-US" dirty="0"/>
              <a:t> - the Parthian empire has been replaced by a new Persian empire. The Persian rulers of the </a:t>
            </a:r>
            <a:r>
              <a:rPr lang="en-US" dirty="0" err="1">
                <a:hlinkClick r:id="rId9"/>
              </a:rPr>
              <a:t>Sasanian</a:t>
            </a:r>
            <a:r>
              <a:rPr lang="en-US" dirty="0">
                <a:hlinkClick r:id="rId9"/>
              </a:rPr>
              <a:t> dynasty</a:t>
            </a:r>
            <a:r>
              <a:rPr lang="en-US" dirty="0"/>
              <a:t> have proved more aggressive and formidable opponents of the Romans than their Parthian predecessors had.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East 500-750 CE</a:t>
            </a:r>
            <a:endParaRPr lang="en-US" dirty="0"/>
          </a:p>
        </p:txBody>
      </p:sp>
      <p:pic>
        <p:nvPicPr>
          <p:cNvPr id="5" name="Content Placeholder 4" descr="map me 750 ad.jpg"/>
          <p:cNvPicPr>
            <a:picLocks noGrp="1" noChangeAspect="1"/>
          </p:cNvPicPr>
          <p:nvPr>
            <p:ph sz="half" idx="1"/>
          </p:nvPr>
        </p:nvPicPr>
        <p:blipFill>
          <a:blip r:embed="rId2" cstate="print"/>
          <a:stretch>
            <a:fillRect/>
          </a:stretch>
        </p:blipFill>
        <p:spPr>
          <a:xfrm>
            <a:off x="457200" y="2158892"/>
            <a:ext cx="4038600" cy="3408578"/>
          </a:xfrm>
        </p:spPr>
      </p:pic>
      <p:sp>
        <p:nvSpPr>
          <p:cNvPr id="4" name="Content Placeholder 3"/>
          <p:cNvSpPr>
            <a:spLocks noGrp="1"/>
          </p:cNvSpPr>
          <p:nvPr>
            <p:ph sz="half" idx="2"/>
          </p:nvPr>
        </p:nvSpPr>
        <p:spPr/>
        <p:txBody>
          <a:bodyPr>
            <a:normAutofit fontScale="55000" lnSpcReduction="20000"/>
          </a:bodyPr>
          <a:lstStyle/>
          <a:p>
            <a:r>
              <a:rPr lang="en-US" dirty="0"/>
              <a:t>The </a:t>
            </a:r>
            <a:r>
              <a:rPr lang="en-US" dirty="0">
                <a:hlinkClick r:id="rId3" tooltip="Previous map, Middle East AD 500"/>
              </a:rPr>
              <a:t>past two and a half centuries</a:t>
            </a:r>
            <a:r>
              <a:rPr lang="en-US" dirty="0"/>
              <a:t> have seen the map of the Middle East change radically. In the 7</a:t>
            </a:r>
            <a:r>
              <a:rPr lang="en-US" baseline="30000" dirty="0"/>
              <a:t>th</a:t>
            </a:r>
            <a:r>
              <a:rPr lang="en-US" dirty="0"/>
              <a:t> century </a:t>
            </a:r>
            <a:r>
              <a:rPr lang="en-US" dirty="0">
                <a:hlinkClick r:id="rId4" tooltip="history map of Arabia under the Caliphate, 750"/>
              </a:rPr>
              <a:t>Arab</a:t>
            </a:r>
            <a:r>
              <a:rPr lang="en-US" dirty="0"/>
              <a:t> tribes, united under the banner of a new religion, Islam, swept outwards in a surge of conquests: </a:t>
            </a:r>
            <a:r>
              <a:rPr lang="en-US" dirty="0">
                <a:hlinkClick r:id="rId5" tooltip="History map of Iraq, under the early Caliphate, 750"/>
              </a:rPr>
              <a:t>Iraq</a:t>
            </a:r>
            <a:r>
              <a:rPr lang="en-US" dirty="0"/>
              <a:t> and </a:t>
            </a:r>
            <a:r>
              <a:rPr lang="en-US" dirty="0">
                <a:hlinkClick r:id="rId6" tooltip="History map of Iran, under the early Caliphate, 750"/>
              </a:rPr>
              <a:t>Iran</a:t>
            </a:r>
            <a:r>
              <a:rPr lang="en-US" dirty="0"/>
              <a:t>, </a:t>
            </a:r>
            <a:r>
              <a:rPr lang="en-US" dirty="0">
                <a:hlinkClick r:id="rId7" tooltip="History map of Syria and Palestine, under the early Caliphate, 750"/>
              </a:rPr>
              <a:t>Syria and Palestine</a:t>
            </a:r>
            <a:r>
              <a:rPr lang="en-US" dirty="0"/>
              <a:t>, </a:t>
            </a:r>
            <a:r>
              <a:rPr lang="en-US" dirty="0">
                <a:hlinkClick r:id="rId8" tooltip="History map of Egypt, under the early Caliphate, 750"/>
              </a:rPr>
              <a:t>Egypt</a:t>
            </a:r>
            <a:r>
              <a:rPr lang="en-US" dirty="0"/>
              <a:t> and </a:t>
            </a:r>
            <a:r>
              <a:rPr lang="en-US" dirty="0">
                <a:hlinkClick r:id="rId9" tooltip="History map of North Africa, under the early Caliphate, 750"/>
              </a:rPr>
              <a:t>North Africa</a:t>
            </a:r>
            <a:r>
              <a:rPr lang="en-US" dirty="0"/>
              <a:t>, </a:t>
            </a:r>
            <a:r>
              <a:rPr lang="en-US" dirty="0">
                <a:hlinkClick r:id="rId10" tooltip="History map of Spain, under the early Caliphate, 750"/>
              </a:rPr>
              <a:t>Spain</a:t>
            </a:r>
            <a:r>
              <a:rPr lang="en-US" dirty="0"/>
              <a:t> - all have fallen to them. Arab armies have penetrated as far as central Asia, western </a:t>
            </a:r>
            <a:r>
              <a:rPr lang="en-US" dirty="0">
                <a:hlinkClick r:id="rId11" tooltip="History map of South Asia in 750, when Muslim armies first arrived"/>
              </a:rPr>
              <a:t>India</a:t>
            </a:r>
            <a:r>
              <a:rPr lang="en-US" dirty="0"/>
              <a:t> and, briefly, into </a:t>
            </a:r>
            <a:r>
              <a:rPr lang="en-US" dirty="0">
                <a:hlinkClick r:id="rId12" tooltip="History map of France, around the time of the Muslim raids in the south west of France"/>
              </a:rPr>
              <a:t>France</a:t>
            </a:r>
            <a:r>
              <a:rPr lang="en-US" dirty="0"/>
              <a:t>.</a:t>
            </a:r>
          </a:p>
          <a:p>
            <a:r>
              <a:rPr lang="en-US" dirty="0"/>
              <a:t>The Persian empire vanished under the onslaught, and </a:t>
            </a:r>
            <a:r>
              <a:rPr lang="en-US" dirty="0" err="1"/>
              <a:t>the</a:t>
            </a:r>
            <a:r>
              <a:rPr lang="en-US" dirty="0" err="1">
                <a:hlinkClick r:id="rId13" tooltip="History map of Asia Minor under the Byzantine empire in 750"/>
              </a:rPr>
              <a:t>Byzantine</a:t>
            </a:r>
            <a:r>
              <a:rPr lang="en-US" dirty="0">
                <a:hlinkClick r:id="rId13" tooltip="History map of Asia Minor under the Byzantine empire in 750"/>
              </a:rPr>
              <a:t> empire</a:t>
            </a:r>
            <a:r>
              <a:rPr lang="en-US" dirty="0"/>
              <a:t> lost its most valuable provinces. In their place, the Arabs established a vast empire, called the "Caliphate" ("caliph" means "successor", in this case to the Prophet </a:t>
            </a:r>
            <a:r>
              <a:rPr lang="en-US" dirty="0" err="1"/>
              <a:t>Muhammed</a:t>
            </a:r>
            <a:r>
              <a:rPr lang="en-US" dirty="0"/>
              <a:t>). Up until now it has been ruled from Damascus, in Syria; with a change of dynasty, its capital will very soon become Baghdad, in Iraq.</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East 750-979 CE</a:t>
            </a:r>
            <a:endParaRPr lang="en-US" dirty="0"/>
          </a:p>
        </p:txBody>
      </p:sp>
      <p:pic>
        <p:nvPicPr>
          <p:cNvPr id="5" name="Content Placeholder 4" descr="map me 979 ad.jpg"/>
          <p:cNvPicPr>
            <a:picLocks noGrp="1" noChangeAspect="1"/>
          </p:cNvPicPr>
          <p:nvPr>
            <p:ph sz="half" idx="1"/>
          </p:nvPr>
        </p:nvPicPr>
        <p:blipFill>
          <a:blip r:embed="rId2" cstate="print"/>
          <a:stretch>
            <a:fillRect/>
          </a:stretch>
        </p:blipFill>
        <p:spPr>
          <a:xfrm>
            <a:off x="457200" y="2158892"/>
            <a:ext cx="4038600" cy="3408578"/>
          </a:xfrm>
        </p:spPr>
      </p:pic>
      <p:sp>
        <p:nvSpPr>
          <p:cNvPr id="4" name="Content Placeholder 3"/>
          <p:cNvSpPr>
            <a:spLocks noGrp="1"/>
          </p:cNvSpPr>
          <p:nvPr>
            <p:ph sz="half" idx="2"/>
          </p:nvPr>
        </p:nvSpPr>
        <p:spPr/>
        <p:txBody>
          <a:bodyPr>
            <a:normAutofit fontScale="55000" lnSpcReduction="20000"/>
          </a:bodyPr>
          <a:lstStyle/>
          <a:p>
            <a:r>
              <a:rPr lang="en-US" dirty="0"/>
              <a:t>Very soon </a:t>
            </a:r>
            <a:r>
              <a:rPr lang="en-US" dirty="0">
                <a:hlinkClick r:id="rId3" tooltip="Previous map, Middle East, 750"/>
              </a:rPr>
              <a:t>after 750</a:t>
            </a:r>
            <a:r>
              <a:rPr lang="en-US" dirty="0"/>
              <a:t> Baghdad replaced Damascus as the capital of the Caliphate shifting the centre of gravity of the Muslim world eastward. Shortly after this the empire began to break up, </a:t>
            </a:r>
            <a:r>
              <a:rPr lang="en-US" dirty="0" err="1"/>
              <a:t>with</a:t>
            </a:r>
            <a:r>
              <a:rPr lang="en-US" dirty="0" err="1">
                <a:hlinkClick r:id="rId4" tooltip="History map of Spain in 979"/>
              </a:rPr>
              <a:t>Spain</a:t>
            </a:r>
            <a:r>
              <a:rPr lang="en-US" dirty="0"/>
              <a:t>, </a:t>
            </a:r>
            <a:r>
              <a:rPr lang="en-US" dirty="0">
                <a:hlinkClick r:id="rId5" tooltip="History map of North Africa in 979"/>
              </a:rPr>
              <a:t>North Africa</a:t>
            </a:r>
            <a:r>
              <a:rPr lang="en-US" dirty="0"/>
              <a:t>, </a:t>
            </a:r>
            <a:r>
              <a:rPr lang="en-US" dirty="0">
                <a:hlinkClick r:id="rId6" tooltip="History map of Egypt in 979"/>
              </a:rPr>
              <a:t>Egypt</a:t>
            </a:r>
            <a:r>
              <a:rPr lang="en-US" dirty="0"/>
              <a:t>, </a:t>
            </a:r>
            <a:r>
              <a:rPr lang="en-US" dirty="0">
                <a:hlinkClick r:id="rId7" tooltip="History map of Syria in 979"/>
              </a:rPr>
              <a:t>Syria</a:t>
            </a:r>
            <a:r>
              <a:rPr lang="en-US" dirty="0"/>
              <a:t>, western </a:t>
            </a:r>
            <a:r>
              <a:rPr lang="en-US" dirty="0">
                <a:hlinkClick r:id="rId8" tooltip="History map of India and South Asia in 979"/>
              </a:rPr>
              <a:t>India</a:t>
            </a:r>
            <a:r>
              <a:rPr lang="en-US" dirty="0"/>
              <a:t> and much of </a:t>
            </a:r>
            <a:r>
              <a:rPr lang="en-US" dirty="0" err="1">
                <a:hlinkClick r:id="rId9" tooltip="History map of Iran in 979"/>
              </a:rPr>
              <a:t>Iran</a:t>
            </a:r>
            <a:r>
              <a:rPr lang="en-US" dirty="0" err="1"/>
              <a:t>falling</a:t>
            </a:r>
            <a:r>
              <a:rPr lang="en-US" dirty="0"/>
              <a:t> away from Baghdad’s control. By this date, indeed, the Caliphs have ceased to exercise much political power, even </a:t>
            </a:r>
            <a:r>
              <a:rPr lang="en-US" dirty="0" err="1"/>
              <a:t>in</a:t>
            </a:r>
            <a:r>
              <a:rPr lang="en-US" dirty="0" err="1">
                <a:hlinkClick r:id="rId10" tooltip="History map of Iraq in 979"/>
              </a:rPr>
              <a:t>Iraq</a:t>
            </a:r>
            <a:r>
              <a:rPr lang="en-US" dirty="0"/>
              <a:t>. They have increasingly taken on a more symbolic role as the focus of Muslim loyalties.</a:t>
            </a:r>
          </a:p>
          <a:p>
            <a:r>
              <a:rPr lang="en-US" dirty="0"/>
              <a:t>The Muslim world is home to a flourishing cultural life. Technological and scientific developments have come in from China (paper) and India (decimal system), which Arab scholars add to Greek thought (medicine and philosophy, amongst much else) plus their own contributions (for example, optics and algebra) to create a massive body of knowledge which will in due course be passed onto Europeans. There it will form the basis for further advance.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Middle East 979-1215 CE</a:t>
            </a:r>
            <a:endParaRPr lang="en-US"/>
          </a:p>
        </p:txBody>
      </p:sp>
      <p:pic>
        <p:nvPicPr>
          <p:cNvPr id="5" name="Content Placeholder 4" descr="map me 1215 ad.jpg"/>
          <p:cNvPicPr>
            <a:picLocks noGrp="1" noChangeAspect="1"/>
          </p:cNvPicPr>
          <p:nvPr>
            <p:ph sz="half" idx="1"/>
          </p:nvPr>
        </p:nvPicPr>
        <p:blipFill>
          <a:blip r:embed="rId2" cstate="print"/>
          <a:stretch>
            <a:fillRect/>
          </a:stretch>
        </p:blipFill>
        <p:spPr>
          <a:xfrm>
            <a:off x="457200" y="2158892"/>
            <a:ext cx="4038600" cy="3408578"/>
          </a:xfrm>
        </p:spPr>
      </p:pic>
      <p:sp>
        <p:nvSpPr>
          <p:cNvPr id="4" name="Content Placeholder 3"/>
          <p:cNvSpPr>
            <a:spLocks noGrp="1"/>
          </p:cNvSpPr>
          <p:nvPr>
            <p:ph sz="half" idx="2"/>
          </p:nvPr>
        </p:nvSpPr>
        <p:spPr/>
        <p:txBody>
          <a:bodyPr>
            <a:normAutofit fontScale="55000" lnSpcReduction="20000"/>
          </a:bodyPr>
          <a:lstStyle/>
          <a:p>
            <a:r>
              <a:rPr lang="en-US" dirty="0"/>
              <a:t>The </a:t>
            </a:r>
            <a:r>
              <a:rPr lang="en-US" dirty="0" err="1"/>
              <a:t>Seljuq</a:t>
            </a:r>
            <a:r>
              <a:rPr lang="en-US" dirty="0"/>
              <a:t> empire soon broke up, however, giving way to regional states ruled by sultans of Turkish origin. The sultanate of Rum was the most enduring of these.</a:t>
            </a:r>
          </a:p>
          <a:p>
            <a:r>
              <a:rPr lang="en-US" dirty="0"/>
              <a:t>Turkish sultans also came to power in </a:t>
            </a:r>
            <a:r>
              <a:rPr lang="en-US" dirty="0">
                <a:hlinkClick r:id="rId3" tooltip="History map of Egypt in 1215"/>
              </a:rPr>
              <a:t>Egypt</a:t>
            </a:r>
            <a:r>
              <a:rPr lang="en-US" dirty="0"/>
              <a:t>, which had never been conquered by the </a:t>
            </a:r>
            <a:r>
              <a:rPr lang="en-US" dirty="0" err="1"/>
              <a:t>Seljuqs</a:t>
            </a:r>
            <a:r>
              <a:rPr lang="en-US" dirty="0"/>
              <a:t>. These were the </a:t>
            </a:r>
            <a:r>
              <a:rPr lang="en-US" dirty="0" err="1"/>
              <a:t>Ayyubids</a:t>
            </a:r>
            <a:r>
              <a:rPr lang="en-US" dirty="0"/>
              <a:t>, and they have succeeded in conquering up into Syria and far into the </a:t>
            </a:r>
            <a:r>
              <a:rPr lang="en-US" dirty="0">
                <a:hlinkClick r:id="rId4" tooltip="History map of Arabia in 1215"/>
              </a:rPr>
              <a:t>Arabian peninsula</a:t>
            </a:r>
            <a:r>
              <a:rPr lang="en-US" dirty="0"/>
              <a:t>.</a:t>
            </a:r>
          </a:p>
          <a:p>
            <a:r>
              <a:rPr lang="en-US" dirty="0"/>
              <a:t>The </a:t>
            </a:r>
            <a:r>
              <a:rPr lang="en-US" dirty="0" err="1"/>
              <a:t>Seljuq</a:t>
            </a:r>
            <a:r>
              <a:rPr lang="en-US" dirty="0"/>
              <a:t> conquests, and the stricter conditions they placed on Christian pilgrims to Jerusalem, led to a succession of campaigns from Europe, which attempted to set up a number of Christian states in Syria. These "Crusades" met vigorous resistance, and have all but failed. The Europeans now control only a narrow strip of coast. They will soon lose even this.</a:t>
            </a:r>
          </a:p>
          <a:p>
            <a:r>
              <a:rPr lang="en-US" dirty="0"/>
              <a:t>In recent years, another Muslim Turkish group, the </a:t>
            </a:r>
            <a:r>
              <a:rPr lang="en-US" dirty="0" err="1"/>
              <a:t>Khwarizm</a:t>
            </a:r>
            <a:r>
              <a:rPr lang="en-US" dirty="0"/>
              <a:t> Shah, have taken control of Iran, and the Middle East will see new waves of invaders from central Asia during the next two centuries.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64</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Middle East Maps</vt:lpstr>
      <vt:lpstr>Middle East 200-500 CE</vt:lpstr>
      <vt:lpstr>Middle East 500-750 CE</vt:lpstr>
      <vt:lpstr>Middle East 750-979 CE</vt:lpstr>
      <vt:lpstr>Middle East 979-1215 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East Maps</dc:title>
  <dc:creator>gkasse</dc:creator>
  <cp:lastModifiedBy>gkasse</cp:lastModifiedBy>
  <cp:revision>5</cp:revision>
  <dcterms:created xsi:type="dcterms:W3CDTF">2015-02-23T15:28:23Z</dcterms:created>
  <dcterms:modified xsi:type="dcterms:W3CDTF">2015-02-23T15:40:25Z</dcterms:modified>
</cp:coreProperties>
</file>