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35345B-6038-4A23-8310-756327F373EA}"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52B36-5062-46DD-8682-49E7D13832F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5345B-6038-4A23-8310-756327F373EA}"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52B36-5062-46DD-8682-49E7D13832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5345B-6038-4A23-8310-756327F373EA}"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52B36-5062-46DD-8682-49E7D13832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5345B-6038-4A23-8310-756327F373EA}"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52B36-5062-46DD-8682-49E7D13832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5345B-6038-4A23-8310-756327F373EA}"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52B36-5062-46DD-8682-49E7D13832F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35345B-6038-4A23-8310-756327F373EA}" type="datetimeFigureOut">
              <a:rPr lang="en-US" smtClean="0"/>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52B36-5062-46DD-8682-49E7D13832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35345B-6038-4A23-8310-756327F373EA}" type="datetimeFigureOut">
              <a:rPr lang="en-US" smtClean="0"/>
              <a:t>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52B36-5062-46DD-8682-49E7D13832F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35345B-6038-4A23-8310-756327F373EA}" type="datetimeFigureOut">
              <a:rPr lang="en-US" smtClean="0"/>
              <a:t>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52B36-5062-46DD-8682-49E7D13832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5345B-6038-4A23-8310-756327F373EA}" type="datetimeFigureOut">
              <a:rPr lang="en-US" smtClean="0"/>
              <a:t>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52B36-5062-46DD-8682-49E7D13832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5345B-6038-4A23-8310-756327F373EA}" type="datetimeFigureOut">
              <a:rPr lang="en-US" smtClean="0"/>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52B36-5062-46DD-8682-49E7D13832F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5345B-6038-4A23-8310-756327F373EA}" type="datetimeFigureOut">
              <a:rPr lang="en-US" smtClean="0"/>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52B36-5062-46DD-8682-49E7D13832F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35345B-6038-4A23-8310-756327F373EA}" type="datetimeFigureOut">
              <a:rPr lang="en-US" smtClean="0"/>
              <a:t>2/23/2015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52B36-5062-46DD-8682-49E7D13832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timemaps.com/history/britain-500ad" TargetMode="External"/><Relationship Id="rId3" Type="http://schemas.openxmlformats.org/officeDocument/2006/relationships/hyperlink" Target="http://www.timemaps.com/history/europe-200ad" TargetMode="External"/><Relationship Id="rId7" Type="http://schemas.openxmlformats.org/officeDocument/2006/relationships/hyperlink" Target="http://www.timemaps.com/history/north-africa-500ad" TargetMode="External"/><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hyperlink" Target="http://www.timemaps.com/history/spain-500ad" TargetMode="External"/><Relationship Id="rId5" Type="http://schemas.openxmlformats.org/officeDocument/2006/relationships/hyperlink" Target="http://www.timemaps.com/history/france-500ad" TargetMode="External"/><Relationship Id="rId4" Type="http://schemas.openxmlformats.org/officeDocument/2006/relationships/hyperlink" Target="http://www.timemaps.com/history/ancient-greece-500ad" TargetMode="External"/><Relationship Id="rId9" Type="http://schemas.openxmlformats.org/officeDocument/2006/relationships/hyperlink" Target="http://www.timemaps.com/history/italy-500ad"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timemaps.com/history/scandinavia-750ad" TargetMode="External"/><Relationship Id="rId3" Type="http://schemas.openxmlformats.org/officeDocument/2006/relationships/hyperlink" Target="http://www.timemaps.com/history/europe-500ad" TargetMode="External"/><Relationship Id="rId7" Type="http://schemas.openxmlformats.org/officeDocument/2006/relationships/hyperlink" Target="http://www.timemaps.com/history/russia-750ad" TargetMode="External"/><Relationship Id="rId12" Type="http://schemas.openxmlformats.org/officeDocument/2006/relationships/hyperlink" Target="http://www.timemaps.com/history/greece-750ad" TargetMode="Externa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hyperlink" Target="http://www.timemaps.com/history/central-europe-750ad" TargetMode="External"/><Relationship Id="rId11" Type="http://schemas.openxmlformats.org/officeDocument/2006/relationships/hyperlink" Target="http://www.timemaps.com/history/middle-east-750ad" TargetMode="External"/><Relationship Id="rId5" Type="http://schemas.openxmlformats.org/officeDocument/2006/relationships/hyperlink" Target="http://www.timemaps.com/history/italy-750ad" TargetMode="External"/><Relationship Id="rId10" Type="http://schemas.openxmlformats.org/officeDocument/2006/relationships/hyperlink" Target="http://www.timemaps.com/history/spain-750ad" TargetMode="External"/><Relationship Id="rId4" Type="http://schemas.openxmlformats.org/officeDocument/2006/relationships/hyperlink" Target="http://www.timemaps.com/history/france-750ad" TargetMode="External"/><Relationship Id="rId9" Type="http://schemas.openxmlformats.org/officeDocument/2006/relationships/hyperlink" Target="http://www.timemaps.com/history/britain-750ad"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timemaps.com/history/russia-979ad" TargetMode="External"/><Relationship Id="rId3" Type="http://schemas.openxmlformats.org/officeDocument/2006/relationships/hyperlink" Target="http://www.timemaps.com/history/europe-750ad" TargetMode="External"/><Relationship Id="rId7" Type="http://schemas.openxmlformats.org/officeDocument/2006/relationships/hyperlink" Target="http://www.timemaps.com/history/east-central-europe-979ad" TargetMode="External"/><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hyperlink" Target="http://www.timemaps.com/history/scandinavia-979ad" TargetMode="External"/><Relationship Id="rId11" Type="http://schemas.openxmlformats.org/officeDocument/2006/relationships/hyperlink" Target="http://www.timemaps.com/history/britain-979ad" TargetMode="External"/><Relationship Id="rId5" Type="http://schemas.openxmlformats.org/officeDocument/2006/relationships/hyperlink" Target="http://www.timemaps.com/history/germany-979ad" TargetMode="External"/><Relationship Id="rId10" Type="http://schemas.openxmlformats.org/officeDocument/2006/relationships/hyperlink" Target="http://www.timemaps.com/history/spain-979ad" TargetMode="External"/><Relationship Id="rId4" Type="http://schemas.openxmlformats.org/officeDocument/2006/relationships/hyperlink" Target="http://www.timemaps.com/history/france-979ad" TargetMode="External"/><Relationship Id="rId9" Type="http://schemas.openxmlformats.org/officeDocument/2006/relationships/hyperlink" Target="http://www.timemaps.com/history/greece-979ad"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timemaps.com/history/scandinavia-1215ad" TargetMode="External"/><Relationship Id="rId13" Type="http://schemas.openxmlformats.org/officeDocument/2006/relationships/hyperlink" Target="http://www.timemaps.com/history/greece-1215ad" TargetMode="External"/><Relationship Id="rId3" Type="http://schemas.openxmlformats.org/officeDocument/2006/relationships/hyperlink" Target="http://www.timemaps.com/history/europe-979ad" TargetMode="External"/><Relationship Id="rId7" Type="http://schemas.openxmlformats.org/officeDocument/2006/relationships/hyperlink" Target="http://www.timemaps.com/history/britain-1215ad" TargetMode="External"/><Relationship Id="rId12" Type="http://schemas.openxmlformats.org/officeDocument/2006/relationships/hyperlink" Target="http://www.timemaps.com/history/syria-1215ad" TargetMode="External"/><Relationship Id="rId2" Type="http://schemas.openxmlformats.org/officeDocument/2006/relationships/image" Target="../media/image4.jpeg"/><Relationship Id="rId1" Type="http://schemas.openxmlformats.org/officeDocument/2006/relationships/slideLayout" Target="../slideLayouts/slideLayout4.xml"/><Relationship Id="rId6" Type="http://schemas.openxmlformats.org/officeDocument/2006/relationships/hyperlink" Target="http://www.timemaps.com/history/italy-1215ad" TargetMode="External"/><Relationship Id="rId11" Type="http://schemas.openxmlformats.org/officeDocument/2006/relationships/hyperlink" Target="http://www.timemaps.com/history/spain-1215ad" TargetMode="External"/><Relationship Id="rId5" Type="http://schemas.openxmlformats.org/officeDocument/2006/relationships/hyperlink" Target="http://www.timemaps.com/history/germany-1215ad" TargetMode="External"/><Relationship Id="rId10" Type="http://schemas.openxmlformats.org/officeDocument/2006/relationships/hyperlink" Target="http://www.timemaps.com/history/russia-1215ad" TargetMode="External"/><Relationship Id="rId4" Type="http://schemas.openxmlformats.org/officeDocument/2006/relationships/hyperlink" Target="http://www.timemaps.com/history/france-1215ad" TargetMode="External"/><Relationship Id="rId9" Type="http://schemas.openxmlformats.org/officeDocument/2006/relationships/hyperlink" Target="http://www.timemaps.com/history/eastern-central-europe-1215ad"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timemaps.com/history/germany-1453ad" TargetMode="External"/><Relationship Id="rId13" Type="http://schemas.openxmlformats.org/officeDocument/2006/relationships/hyperlink" Target="http://www.timemaps.com/history/spain-1453ad" TargetMode="External"/><Relationship Id="rId3" Type="http://schemas.openxmlformats.org/officeDocument/2006/relationships/hyperlink" Target="http://www.timemaps.com/history/europe-1215ad" TargetMode="External"/><Relationship Id="rId7" Type="http://schemas.openxmlformats.org/officeDocument/2006/relationships/hyperlink" Target="http://www.timemaps.com/history/low-countries-1453ad" TargetMode="External"/><Relationship Id="rId12" Type="http://schemas.openxmlformats.org/officeDocument/2006/relationships/hyperlink" Target="http://www.timemaps.com/history/greece-1453ad" TargetMode="External"/><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hyperlink" Target="http://www.timemaps.com/history/france-1453ad" TargetMode="External"/><Relationship Id="rId11" Type="http://schemas.openxmlformats.org/officeDocument/2006/relationships/hyperlink" Target="http://www.timemaps.com/history/turkey-1453ad" TargetMode="External"/><Relationship Id="rId5" Type="http://schemas.openxmlformats.org/officeDocument/2006/relationships/hyperlink" Target="http://www.timemaps.com/history/britain-1453ad" TargetMode="External"/><Relationship Id="rId10" Type="http://schemas.openxmlformats.org/officeDocument/2006/relationships/hyperlink" Target="http://www.timemaps.com/history/east-central-europe-1453ad" TargetMode="External"/><Relationship Id="rId4" Type="http://schemas.openxmlformats.org/officeDocument/2006/relationships/hyperlink" Target="http://www.timemaps.com/history/russia-1453ad" TargetMode="External"/><Relationship Id="rId9" Type="http://schemas.openxmlformats.org/officeDocument/2006/relationships/hyperlink" Target="http://www.timemaps.com/history/italy-1453a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Ages Maps</a:t>
            </a:r>
            <a:endParaRPr lang="en-US" dirty="0"/>
          </a:p>
        </p:txBody>
      </p:sp>
      <p:sp>
        <p:nvSpPr>
          <p:cNvPr id="6" name="Content Placeholder 5"/>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Europe 200-500 CE</a:t>
            </a:r>
            <a:endParaRPr lang="en-US" dirty="0"/>
          </a:p>
        </p:txBody>
      </p:sp>
      <p:pic>
        <p:nvPicPr>
          <p:cNvPr id="7" name="Content Placeholder 6" descr="map europe 500ad.jpg"/>
          <p:cNvPicPr>
            <a:picLocks noGrp="1" noChangeAspect="1"/>
          </p:cNvPicPr>
          <p:nvPr>
            <p:ph sz="half" idx="1"/>
          </p:nvPr>
        </p:nvPicPr>
        <p:blipFill>
          <a:blip r:embed="rId2" cstate="print"/>
          <a:stretch>
            <a:fillRect/>
          </a:stretch>
        </p:blipFill>
        <p:spPr>
          <a:xfrm>
            <a:off x="457200" y="2162931"/>
            <a:ext cx="4038600" cy="3400501"/>
          </a:xfrm>
        </p:spPr>
      </p:pic>
      <p:sp>
        <p:nvSpPr>
          <p:cNvPr id="6" name="Content Placeholder 5"/>
          <p:cNvSpPr>
            <a:spLocks noGrp="1"/>
          </p:cNvSpPr>
          <p:nvPr>
            <p:ph sz="half" idx="2"/>
          </p:nvPr>
        </p:nvSpPr>
        <p:spPr/>
        <p:txBody>
          <a:bodyPr>
            <a:normAutofit fontScale="55000" lnSpcReduction="20000"/>
          </a:bodyPr>
          <a:lstStyle/>
          <a:p>
            <a:r>
              <a:rPr lang="en-US" dirty="0"/>
              <a:t>The </a:t>
            </a:r>
            <a:r>
              <a:rPr lang="en-US" dirty="0">
                <a:hlinkClick r:id="rId3" tooltip="Previous map, Europe AD 200"/>
              </a:rPr>
              <a:t>past three centuries</a:t>
            </a:r>
            <a:r>
              <a:rPr lang="en-US" dirty="0"/>
              <a:t> have seen the Roman empire experience a long decline, and by AD 500 it has shrunk to </a:t>
            </a:r>
            <a:r>
              <a:rPr lang="en-US" dirty="0" err="1"/>
              <a:t>its</a:t>
            </a:r>
            <a:r>
              <a:rPr lang="en-US" dirty="0" err="1">
                <a:hlinkClick r:id="rId4" tooltip="History map of Greece and the Balkans in AD 500"/>
              </a:rPr>
              <a:t>eastern</a:t>
            </a:r>
            <a:r>
              <a:rPr lang="en-US" dirty="0">
                <a:hlinkClick r:id="rId4" tooltip="History map of Greece and the Balkans in AD 500"/>
              </a:rPr>
              <a:t> half</a:t>
            </a:r>
            <a:r>
              <a:rPr lang="en-US" dirty="0"/>
              <a:t>. The western provinces have been overrun by German tribes, and a number of Germanic kingdoms have been established: the Visigoths, </a:t>
            </a:r>
            <a:r>
              <a:rPr lang="en-US" dirty="0" err="1"/>
              <a:t>Burgundians</a:t>
            </a:r>
            <a:r>
              <a:rPr lang="en-US" dirty="0"/>
              <a:t> and Franks divide </a:t>
            </a:r>
            <a:r>
              <a:rPr lang="en-US" dirty="0">
                <a:hlinkClick r:id="rId5" tooltip="History map of Gaul in AD 500, after the fall of the Roman empire"/>
              </a:rPr>
              <a:t>Gaul</a:t>
            </a:r>
            <a:r>
              <a:rPr lang="en-US" dirty="0"/>
              <a:t> between them, and the Visigoths and </a:t>
            </a:r>
            <a:r>
              <a:rPr lang="en-US" dirty="0" err="1"/>
              <a:t>Seubi</a:t>
            </a:r>
            <a:r>
              <a:rPr lang="en-US" dirty="0"/>
              <a:t> share the </a:t>
            </a:r>
            <a:r>
              <a:rPr lang="en-US" dirty="0">
                <a:hlinkClick r:id="rId6" tooltip="History map of Spain and Portugal in AD 500, after the fall of the Roman empire"/>
              </a:rPr>
              <a:t>Iberian Peninsula</a:t>
            </a:r>
            <a:r>
              <a:rPr lang="en-US" dirty="0"/>
              <a:t>. </a:t>
            </a:r>
            <a:r>
              <a:rPr lang="en-US" dirty="0">
                <a:hlinkClick r:id="rId7" tooltip="History map of North Africa in AD 500, after the fall of the Roman empire"/>
              </a:rPr>
              <a:t>North Africa</a:t>
            </a:r>
            <a:r>
              <a:rPr lang="en-US" dirty="0"/>
              <a:t> has been occupied by another German tribe, the Vandals, and southern </a:t>
            </a:r>
            <a:r>
              <a:rPr lang="en-US" dirty="0">
                <a:hlinkClick r:id="rId8" tooltip="History map of Britain in AD 500, after the fall of the Roman empire"/>
              </a:rPr>
              <a:t>Britain</a:t>
            </a:r>
            <a:r>
              <a:rPr lang="en-US" dirty="0"/>
              <a:t> is being settled by north German peoples. Even </a:t>
            </a:r>
            <a:r>
              <a:rPr lang="en-US" dirty="0">
                <a:hlinkClick r:id="rId9" tooltip="History map of Italy in 500 AD, after the fall of the Roman empire"/>
              </a:rPr>
              <a:t>Italy</a:t>
            </a:r>
            <a:r>
              <a:rPr lang="en-US" dirty="0"/>
              <a:t>, the </a:t>
            </a:r>
            <a:r>
              <a:rPr lang="en-US" dirty="0" err="1"/>
              <a:t>heartand</a:t>
            </a:r>
            <a:r>
              <a:rPr lang="en-US" dirty="0"/>
              <a:t> of the old Roman empire, is now under barbarian rule.</a:t>
            </a:r>
          </a:p>
          <a:p>
            <a:r>
              <a:rPr lang="en-US" dirty="0"/>
              <a:t>Civilization has taken a major hit here, and society is experiencing huge changes. The city-based way of life enjoyed by the Romans is in steep decline in western Europe. However, both in what remains of the Roman empire, and in the Germanic kingdoms of the west, Christianity has become the official faith.</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 500-750 CE</a:t>
            </a:r>
            <a:endParaRPr lang="en-US" dirty="0"/>
          </a:p>
        </p:txBody>
      </p:sp>
      <p:pic>
        <p:nvPicPr>
          <p:cNvPr id="5" name="Content Placeholder 4" descr="map europe 750ad.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55000" lnSpcReduction="20000"/>
          </a:bodyPr>
          <a:lstStyle/>
          <a:p>
            <a:r>
              <a:rPr lang="en-US" dirty="0"/>
              <a:t>The </a:t>
            </a:r>
            <a:r>
              <a:rPr lang="en-US" dirty="0">
                <a:hlinkClick r:id="rId3" tooltip="Previous map, Europe AD 500"/>
              </a:rPr>
              <a:t>past two and a half centuries</a:t>
            </a:r>
            <a:r>
              <a:rPr lang="en-US" dirty="0"/>
              <a:t> have seen the Franks come to rule most of modern-day </a:t>
            </a:r>
            <a:r>
              <a:rPr lang="en-US" dirty="0">
                <a:hlinkClick r:id="rId4"/>
              </a:rPr>
              <a:t>France</a:t>
            </a:r>
            <a:r>
              <a:rPr lang="en-US" dirty="0"/>
              <a:t> and much of Germany. Their kings are active supporters of the Catholic church and its leaders, the Popes. The Franks will shortly intervene in </a:t>
            </a:r>
            <a:r>
              <a:rPr lang="en-US" dirty="0">
                <a:hlinkClick r:id="rId5"/>
              </a:rPr>
              <a:t>Italy</a:t>
            </a:r>
            <a:r>
              <a:rPr lang="en-US" dirty="0"/>
              <a:t> to safeguard a Pope against his enemies, the </a:t>
            </a:r>
            <a:r>
              <a:rPr lang="en-US" dirty="0" err="1"/>
              <a:t>Lombards</a:t>
            </a:r>
            <a:r>
              <a:rPr lang="en-US" dirty="0"/>
              <a:t>.</a:t>
            </a:r>
          </a:p>
          <a:p>
            <a:r>
              <a:rPr lang="en-US" dirty="0"/>
              <a:t>Pagan tribes still inhabit </a:t>
            </a:r>
            <a:r>
              <a:rPr lang="en-US" dirty="0">
                <a:hlinkClick r:id="rId6" tooltip="History map of central Europe in AD 750"/>
              </a:rPr>
              <a:t>central</a:t>
            </a:r>
            <a:r>
              <a:rPr lang="en-US" dirty="0"/>
              <a:t>, </a:t>
            </a:r>
            <a:r>
              <a:rPr lang="en-US" dirty="0">
                <a:hlinkClick r:id="rId7" tooltip="History map of Russia and eastern Europe in AD 750"/>
              </a:rPr>
              <a:t>eastern</a:t>
            </a:r>
            <a:r>
              <a:rPr lang="en-US" dirty="0"/>
              <a:t> and </a:t>
            </a:r>
            <a:r>
              <a:rPr lang="en-US" dirty="0">
                <a:hlinkClick r:id="rId8" tooltip="History map of Scandinavia in AD 750"/>
              </a:rPr>
              <a:t>northern</a:t>
            </a:r>
            <a:r>
              <a:rPr lang="en-US" dirty="0"/>
              <a:t> </a:t>
            </a:r>
            <a:r>
              <a:rPr lang="en-US" dirty="0" err="1"/>
              <a:t>Europe.</a:t>
            </a:r>
            <a:r>
              <a:rPr lang="en-US" dirty="0" err="1">
                <a:hlinkClick r:id="rId9" tooltip="History map of Britain in AD 750"/>
              </a:rPr>
              <a:t>England</a:t>
            </a:r>
            <a:r>
              <a:rPr lang="en-US" dirty="0"/>
              <a:t> is now divided amongst a group of Anglo-Saxon kingdoms, with Celtic kingdoms to their north and west.</a:t>
            </a:r>
          </a:p>
          <a:p>
            <a:r>
              <a:rPr lang="en-US" dirty="0"/>
              <a:t>Most of </a:t>
            </a:r>
            <a:r>
              <a:rPr lang="en-US" dirty="0">
                <a:hlinkClick r:id="rId10" tooltip="History map of Spain and Portugal in AD 750"/>
              </a:rPr>
              <a:t>Spain</a:t>
            </a:r>
            <a:r>
              <a:rPr lang="en-US" dirty="0"/>
              <a:t> has been conquered by the vast </a:t>
            </a:r>
            <a:r>
              <a:rPr lang="en-US" dirty="0">
                <a:hlinkClick r:id="rId11" tooltip="History map of the Middle East in AD 750, at the height of the Muslim Caliphate"/>
              </a:rPr>
              <a:t>Muslim Caliphate</a:t>
            </a:r>
            <a:r>
              <a:rPr lang="en-US" dirty="0"/>
              <a:t>. To the East, the shrunken Roman empire (or Byzantine empire, as it should now be called) has also been battered by Muslim armies. Other enemies, pagan tribes from central Europe, have occupied most of the </a:t>
            </a:r>
            <a:r>
              <a:rPr lang="en-US" dirty="0">
                <a:hlinkClick r:id="rId12" tooltip="History map of Greece and the Balkans in AD 500"/>
              </a:rPr>
              <a:t>Balkans</a:t>
            </a:r>
            <a:r>
              <a:rPr lang="en-US" dirty="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 750-979 CE</a:t>
            </a:r>
            <a:endParaRPr lang="en-US" dirty="0"/>
          </a:p>
        </p:txBody>
      </p:sp>
      <p:pic>
        <p:nvPicPr>
          <p:cNvPr id="5" name="Content Placeholder 4" descr="map europe 979 ad.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55000" lnSpcReduction="20000"/>
          </a:bodyPr>
          <a:lstStyle/>
          <a:p>
            <a:r>
              <a:rPr lang="en-US" dirty="0"/>
              <a:t>The </a:t>
            </a:r>
            <a:r>
              <a:rPr lang="en-US" dirty="0">
                <a:hlinkClick r:id="rId3" tooltip="Previous map, Europe AD 750"/>
              </a:rPr>
              <a:t>past two hundred</a:t>
            </a:r>
            <a:r>
              <a:rPr lang="en-US" dirty="0"/>
              <a:t> years have seen the Frankish kingdom expand over much of Europe under its vigorous ruler, Charlemagne; but then, after his death, swiftly break up. The kingdom of </a:t>
            </a:r>
            <a:r>
              <a:rPr lang="en-US" dirty="0">
                <a:hlinkClick r:id="rId4" tooltip="History map of France in AD 979"/>
              </a:rPr>
              <a:t>France</a:t>
            </a:r>
            <a:r>
              <a:rPr lang="en-US" dirty="0"/>
              <a:t> and the </a:t>
            </a:r>
            <a:r>
              <a:rPr lang="en-US" dirty="0">
                <a:hlinkClick r:id="rId5" tooltip="History map of the Holy Roman Empire in AD 979"/>
              </a:rPr>
              <a:t>Holy Roman Empire</a:t>
            </a:r>
            <a:r>
              <a:rPr lang="en-US" dirty="0"/>
              <a:t> have emerged from the wreckage.</a:t>
            </a:r>
          </a:p>
          <a:p>
            <a:r>
              <a:rPr lang="en-US" dirty="0"/>
              <a:t>Destructive invasions from outside - </a:t>
            </a:r>
            <a:r>
              <a:rPr lang="en-US" dirty="0">
                <a:hlinkClick r:id="rId6" tooltip="history map of Scandinavia in 979 AD, the homeland of the Vikings"/>
              </a:rPr>
              <a:t>Vikings</a:t>
            </a:r>
            <a:r>
              <a:rPr lang="en-US" dirty="0"/>
              <a:t> from the north, Magyars from the east and Arabs from the south - have hastened the disintegration of central power. In the widespread disorder a new, "feudal", society is taking shape.</a:t>
            </a:r>
          </a:p>
          <a:p>
            <a:r>
              <a:rPr lang="en-US" dirty="0"/>
              <a:t>Despite these troubles, Christendom is continuing to expand into </a:t>
            </a:r>
            <a:r>
              <a:rPr lang="en-US" dirty="0">
                <a:hlinkClick r:id="rId7" tooltip="History map of central Europe in AD 979"/>
              </a:rPr>
              <a:t>central</a:t>
            </a:r>
            <a:r>
              <a:rPr lang="en-US" dirty="0"/>
              <a:t> and </a:t>
            </a:r>
            <a:r>
              <a:rPr lang="en-US" dirty="0">
                <a:hlinkClick r:id="rId8" tooltip="History map of early Russia in AD 979"/>
              </a:rPr>
              <a:t>eastern</a:t>
            </a:r>
            <a:r>
              <a:rPr lang="en-US" dirty="0"/>
              <a:t> Europe (where the </a:t>
            </a:r>
            <a:r>
              <a:rPr lang="en-US" dirty="0" err="1"/>
              <a:t>Rus</a:t>
            </a:r>
            <a:r>
              <a:rPr lang="en-US" dirty="0"/>
              <a:t> state will shortly convert to Christianity), and the </a:t>
            </a:r>
            <a:r>
              <a:rPr lang="en-US" dirty="0">
                <a:hlinkClick r:id="rId9" tooltip="History map of Greece and the Balkans in AD 979"/>
              </a:rPr>
              <a:t>Balkans</a:t>
            </a:r>
            <a:r>
              <a:rPr lang="en-US" dirty="0"/>
              <a:t>.</a:t>
            </a:r>
          </a:p>
          <a:p>
            <a:r>
              <a:rPr lang="en-US" dirty="0"/>
              <a:t>The Christian kingdoms of northern </a:t>
            </a:r>
            <a:r>
              <a:rPr lang="en-US" dirty="0">
                <a:hlinkClick r:id="rId10" tooltip="History map of Spain and Portugal in AD 979"/>
              </a:rPr>
              <a:t>Spain</a:t>
            </a:r>
            <a:r>
              <a:rPr lang="en-US" dirty="0"/>
              <a:t> have been able to chip away at Muslim power, but the </a:t>
            </a:r>
            <a:r>
              <a:rPr lang="en-US" dirty="0">
                <a:hlinkClick r:id="rId11" tooltip="History map of Britain in AD 979"/>
              </a:rPr>
              <a:t>British Isles</a:t>
            </a:r>
            <a:r>
              <a:rPr lang="en-US" dirty="0"/>
              <a:t> have experienced massive Viking attacks.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 979-1215 CE</a:t>
            </a:r>
            <a:endParaRPr lang="en-US" dirty="0"/>
          </a:p>
        </p:txBody>
      </p:sp>
      <p:pic>
        <p:nvPicPr>
          <p:cNvPr id="5" name="Content Placeholder 4" descr="map europe 1215 ad.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47500" lnSpcReduction="20000"/>
          </a:bodyPr>
          <a:lstStyle/>
          <a:p>
            <a:r>
              <a:rPr lang="en-US" dirty="0"/>
              <a:t>The </a:t>
            </a:r>
            <a:r>
              <a:rPr lang="en-US" dirty="0">
                <a:hlinkClick r:id="rId3" tooltip="Previous map, Europe AD 979"/>
              </a:rPr>
              <a:t>previous centuries</a:t>
            </a:r>
            <a:r>
              <a:rPr lang="en-US" dirty="0"/>
              <a:t> have seen the coming of the feudal age to Europe. It has also seen the church, headed by the Popes in Rome, reach the height of its power. Few kingdoms in western Europe have escaped its impact. In some places (for </a:t>
            </a:r>
            <a:r>
              <a:rPr lang="en-US" dirty="0" err="1"/>
              <a:t>example,</a:t>
            </a:r>
            <a:r>
              <a:rPr lang="en-US" dirty="0" err="1">
                <a:hlinkClick r:id="rId4"/>
              </a:rPr>
              <a:t>France</a:t>
            </a:r>
            <a:r>
              <a:rPr lang="en-US" dirty="0"/>
              <a:t>) the church's influence has strengthened royal power; in other places (</a:t>
            </a:r>
            <a:r>
              <a:rPr lang="en-US" dirty="0">
                <a:hlinkClick r:id="rId5"/>
              </a:rPr>
              <a:t>Germany</a:t>
            </a:r>
            <a:r>
              <a:rPr lang="en-US" dirty="0"/>
              <a:t> and </a:t>
            </a:r>
            <a:r>
              <a:rPr lang="en-US" dirty="0">
                <a:hlinkClick r:id="rId6"/>
              </a:rPr>
              <a:t>Italy</a:t>
            </a:r>
            <a:r>
              <a:rPr lang="en-US" dirty="0"/>
              <a:t>) it has gravely weakened it. In yet others (</a:t>
            </a:r>
            <a:r>
              <a:rPr lang="en-US" dirty="0">
                <a:hlinkClick r:id="rId7"/>
              </a:rPr>
              <a:t>England</a:t>
            </a:r>
            <a:r>
              <a:rPr lang="en-US" dirty="0"/>
              <a:t>) the clash between royal and church power has been dramatic but indecisive.</a:t>
            </a:r>
          </a:p>
          <a:p>
            <a:r>
              <a:rPr lang="en-US" dirty="0"/>
              <a:t>Despite these tensions, Christendom has continued to expand </a:t>
            </a:r>
            <a:r>
              <a:rPr lang="en-US" dirty="0" err="1"/>
              <a:t>in</a:t>
            </a:r>
            <a:r>
              <a:rPr lang="en-US" dirty="0" err="1">
                <a:hlinkClick r:id="rId8"/>
              </a:rPr>
              <a:t>northern</a:t>
            </a:r>
            <a:r>
              <a:rPr lang="en-US" dirty="0"/>
              <a:t>, </a:t>
            </a:r>
            <a:r>
              <a:rPr lang="en-US" dirty="0">
                <a:hlinkClick r:id="rId9"/>
              </a:rPr>
              <a:t>central</a:t>
            </a:r>
            <a:r>
              <a:rPr lang="en-US" dirty="0"/>
              <a:t> and </a:t>
            </a:r>
            <a:r>
              <a:rPr lang="en-US" dirty="0">
                <a:hlinkClick r:id="rId10"/>
              </a:rPr>
              <a:t>eastern Europe</a:t>
            </a:r>
            <a:r>
              <a:rPr lang="en-US" dirty="0"/>
              <a:t>. In </a:t>
            </a:r>
            <a:r>
              <a:rPr lang="en-US" dirty="0">
                <a:hlinkClick r:id="rId11"/>
              </a:rPr>
              <a:t>Spain</a:t>
            </a:r>
            <a:r>
              <a:rPr lang="en-US" dirty="0"/>
              <a:t>, too, the Christian kingdoms have won territory from the Muslims. But Christendom's attempt to expand in the </a:t>
            </a:r>
            <a:r>
              <a:rPr lang="en-US" dirty="0">
                <a:hlinkClick r:id="rId12"/>
              </a:rPr>
              <a:t>Middle East</a:t>
            </a:r>
            <a:r>
              <a:rPr lang="en-US" dirty="0"/>
              <a:t> with a succession of great Crusades has failed: their most enduring result has been to undermine the strength of the </a:t>
            </a:r>
            <a:r>
              <a:rPr lang="en-US" dirty="0">
                <a:hlinkClick r:id="rId13"/>
              </a:rPr>
              <a:t>Byzantine empire</a:t>
            </a:r>
            <a:r>
              <a:rPr lang="en-US" dirty="0"/>
              <a:t>, Christendom's main bulwark against Muslim power in that quarter.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 1215-1453 CE</a:t>
            </a:r>
            <a:endParaRPr lang="en-US" dirty="0"/>
          </a:p>
        </p:txBody>
      </p:sp>
      <p:pic>
        <p:nvPicPr>
          <p:cNvPr id="5" name="Content Placeholder 4" descr="map europe 1453.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55000" lnSpcReduction="20000"/>
          </a:bodyPr>
          <a:lstStyle/>
          <a:p>
            <a:r>
              <a:rPr lang="en-US" dirty="0"/>
              <a:t>The </a:t>
            </a:r>
            <a:r>
              <a:rPr lang="en-US" dirty="0">
                <a:hlinkClick r:id="rId3" tooltip="Previous map, Europe AD 1215"/>
              </a:rPr>
              <a:t>previous two centuries</a:t>
            </a:r>
            <a:r>
              <a:rPr lang="en-US" dirty="0"/>
              <a:t> have seen Europe on the defensive. The Mongol conquest of </a:t>
            </a:r>
            <a:r>
              <a:rPr lang="en-US" dirty="0">
                <a:hlinkClick r:id="rId4" tooltip="History map of Russia in 1453, under Mongol rule"/>
              </a:rPr>
              <a:t>Russia</a:t>
            </a:r>
            <a:r>
              <a:rPr lang="en-US" dirty="0"/>
              <a:t> in the mid-13th century; the continuous warfare involving </a:t>
            </a:r>
            <a:r>
              <a:rPr lang="en-US" dirty="0">
                <a:hlinkClick r:id="rId5" tooltip="history map of Britain, 1453, just after the 100 Years War"/>
              </a:rPr>
              <a:t>England</a:t>
            </a:r>
            <a:r>
              <a:rPr lang="en-US" dirty="0"/>
              <a:t>, </a:t>
            </a:r>
            <a:r>
              <a:rPr lang="en-US" dirty="0">
                <a:hlinkClick r:id="rId6" tooltip="History map of France in 1453, just after the 100 Years War"/>
              </a:rPr>
              <a:t>France</a:t>
            </a:r>
            <a:r>
              <a:rPr lang="en-US" dirty="0"/>
              <a:t> and the </a:t>
            </a:r>
            <a:r>
              <a:rPr lang="en-US" dirty="0">
                <a:hlinkClick r:id="rId7" tooltip="History map of the Low Countries in 1453"/>
              </a:rPr>
              <a:t>Low Countries</a:t>
            </a:r>
            <a:r>
              <a:rPr lang="en-US" dirty="0"/>
              <a:t>; continued political fragmentation in </a:t>
            </a:r>
            <a:r>
              <a:rPr lang="en-US" dirty="0">
                <a:hlinkClick r:id="rId8" tooltip="history map of Germany and the Holy Roman Empire in 1453"/>
              </a:rPr>
              <a:t>Germany</a:t>
            </a:r>
            <a:r>
              <a:rPr lang="en-US" dirty="0"/>
              <a:t> and </a:t>
            </a:r>
            <a:r>
              <a:rPr lang="en-US" dirty="0">
                <a:hlinkClick r:id="rId9" tooltip="History map of ancient Italy in 1453, at the time of the Italian Renaissance"/>
              </a:rPr>
              <a:t>Italy</a:t>
            </a:r>
            <a:r>
              <a:rPr lang="en-US" dirty="0"/>
              <a:t>; the terrible Black Death; widespread religious unrest, especially </a:t>
            </a:r>
            <a:r>
              <a:rPr lang="en-US" dirty="0" err="1"/>
              <a:t>in</a:t>
            </a:r>
            <a:r>
              <a:rPr lang="en-US" dirty="0" err="1">
                <a:hlinkClick r:id="rId10" tooltip="History map of central Europe in 1453"/>
              </a:rPr>
              <a:t>central</a:t>
            </a:r>
            <a:r>
              <a:rPr lang="en-US" dirty="0">
                <a:hlinkClick r:id="rId10" tooltip="History map of central Europe in 1453"/>
              </a:rPr>
              <a:t> Europe</a:t>
            </a:r>
            <a:r>
              <a:rPr lang="en-US" dirty="0"/>
              <a:t>; and in this year, 1453, the fall of the historic Byzantine city of Constantinople to the Muslim </a:t>
            </a:r>
            <a:r>
              <a:rPr lang="en-US" dirty="0">
                <a:hlinkClick r:id="rId11" tooltip="History map of Asia Minor in 1453, at the time of the Ottoman empire"/>
              </a:rPr>
              <a:t>Turks</a:t>
            </a:r>
            <a:r>
              <a:rPr lang="en-US" dirty="0"/>
              <a:t>, whose power is now reaching far up into the </a:t>
            </a:r>
            <a:r>
              <a:rPr lang="en-US" dirty="0">
                <a:hlinkClick r:id="rId12" tooltip="History map of Greece and the Balkans in 1453, where the Ottoman empire is spreading"/>
              </a:rPr>
              <a:t>Balkans</a:t>
            </a:r>
            <a:r>
              <a:rPr lang="en-US" dirty="0"/>
              <a:t>, have all sapped European self-confidence.</a:t>
            </a:r>
          </a:p>
          <a:p>
            <a:r>
              <a:rPr lang="en-US" dirty="0"/>
              <a:t>On the other hand, the Christian kingdoms of </a:t>
            </a:r>
            <a:r>
              <a:rPr lang="en-US" dirty="0">
                <a:hlinkClick r:id="rId13" tooltip="History map of Spain and Portugal in 1453, towards the end of the Reconquesta"/>
              </a:rPr>
              <a:t>Spain</a:t>
            </a:r>
            <a:r>
              <a:rPr lang="en-US" dirty="0"/>
              <a:t> have all but completed their conquests of Muslim territory; Portuguese sailors have begun their voyages of discovery; the Italian Renaissance is now under way; and the first European printing presses will soon be spreading new knowledge and ideas across the continent.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23</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Middle Ages Maps</vt:lpstr>
      <vt:lpstr>Europe 200-500 CE</vt:lpstr>
      <vt:lpstr>Europe 500-750 CE</vt:lpstr>
      <vt:lpstr>Europe 750-979 CE</vt:lpstr>
      <vt:lpstr>Europe 979-1215 CE</vt:lpstr>
      <vt:lpstr>Europe 1215-1453 CE</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 Ages Maps</dc:title>
  <dc:creator>gkasse</dc:creator>
  <cp:lastModifiedBy>gkasse</cp:lastModifiedBy>
  <cp:revision>6</cp:revision>
  <dcterms:created xsi:type="dcterms:W3CDTF">2015-02-23T14:39:33Z</dcterms:created>
  <dcterms:modified xsi:type="dcterms:W3CDTF">2015-02-23T14:54:21Z</dcterms:modified>
</cp:coreProperties>
</file>