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04289B-C02B-496F-BF41-EC15837A6D8A}"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7F8A5-45E5-4F86-A1C7-BE65FE6F0E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04289B-C02B-496F-BF41-EC15837A6D8A}"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7F8A5-45E5-4F86-A1C7-BE65FE6F0E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04289B-C02B-496F-BF41-EC15837A6D8A}"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7F8A5-45E5-4F86-A1C7-BE65FE6F0E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04289B-C02B-496F-BF41-EC15837A6D8A}"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7F8A5-45E5-4F86-A1C7-BE65FE6F0E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04289B-C02B-496F-BF41-EC15837A6D8A}"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7F8A5-45E5-4F86-A1C7-BE65FE6F0E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04289B-C02B-496F-BF41-EC15837A6D8A}"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A7F8A5-45E5-4F86-A1C7-BE65FE6F0E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04289B-C02B-496F-BF41-EC15837A6D8A}" type="datetimeFigureOut">
              <a:rPr lang="en-US" smtClean="0"/>
              <a:pPr/>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A7F8A5-45E5-4F86-A1C7-BE65FE6F0E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04289B-C02B-496F-BF41-EC15837A6D8A}" type="datetimeFigureOut">
              <a:rPr lang="en-US" smtClean="0"/>
              <a:pPr/>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A7F8A5-45E5-4F86-A1C7-BE65FE6F0E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4289B-C02B-496F-BF41-EC15837A6D8A}" type="datetimeFigureOut">
              <a:rPr lang="en-US" smtClean="0"/>
              <a:pPr/>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A7F8A5-45E5-4F86-A1C7-BE65FE6F0E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4289B-C02B-496F-BF41-EC15837A6D8A}"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A7F8A5-45E5-4F86-A1C7-BE65FE6F0E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4289B-C02B-496F-BF41-EC15837A6D8A}"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A7F8A5-45E5-4F86-A1C7-BE65FE6F0E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4289B-C02B-496F-BF41-EC15837A6D8A}" type="datetimeFigureOut">
              <a:rPr lang="en-US" smtClean="0"/>
              <a:pPr/>
              <a:t>4/22/2015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7F8A5-45E5-4F86-A1C7-BE65FE6F0E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timemaps.com/history/south-asia-3500bc" TargetMode="External"/><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hyperlink" Target="http://www.timemaps.com/history/iraq-2500bc"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timemaps.com/history/south-asia-2500bc" TargetMode="External"/><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hyperlink" Target="http://www.timemaps.com/ancient-european-history-1500b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timemaps.com/history/south-asia-1500bc" TargetMode="External"/><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timemaps.com/history/south-asia-1000bc" TargetMode="External"/><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hyperlink" Target="http://www.timemaps.com/history/middle-east-500bc"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timemaps.com/history/south-asia-500bc" TargetMode="External"/><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hyperlink" Target="http://www.timemaps.com/history/middle-east-200bc"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timemaps.com/civilizationmauryan-empire" TargetMode="External"/><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hyperlink" Target="http://www.timemaps.com/history/europe-30b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Maps of India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India 3500 BCE</a:t>
            </a:r>
            <a:endParaRPr lang="en-US" dirty="0"/>
          </a:p>
        </p:txBody>
      </p:sp>
      <p:pic>
        <p:nvPicPr>
          <p:cNvPr id="4" name="Content Placeholder 3" descr="map india 3500 bc.jpg"/>
          <p:cNvPicPr>
            <a:picLocks noGrp="1" noChangeAspect="1"/>
          </p:cNvPicPr>
          <p:nvPr>
            <p:ph sz="half" idx="1"/>
          </p:nvPr>
        </p:nvPicPr>
        <p:blipFill>
          <a:blip r:embed="rId2" cstate="print"/>
          <a:stretch>
            <a:fillRect/>
          </a:stretch>
        </p:blipFill>
        <p:spPr>
          <a:xfrm>
            <a:off x="457200" y="1654067"/>
            <a:ext cx="4038600" cy="4418228"/>
          </a:xfrm>
        </p:spPr>
      </p:pic>
      <p:sp>
        <p:nvSpPr>
          <p:cNvPr id="6" name="Content Placeholder 5"/>
          <p:cNvSpPr>
            <a:spLocks noGrp="1"/>
          </p:cNvSpPr>
          <p:nvPr>
            <p:ph sz="half" idx="2"/>
          </p:nvPr>
        </p:nvSpPr>
        <p:spPr/>
        <p:txBody>
          <a:bodyPr>
            <a:normAutofit fontScale="55000" lnSpcReduction="20000"/>
          </a:bodyPr>
          <a:lstStyle/>
          <a:p>
            <a:r>
              <a:rPr lang="en-US" dirty="0"/>
              <a:t>The Indian sub-continent is home to a great variety of peoples. In the north and central regions, agriculture has been established for more than two thousand years, and populations of farmers grow barley, oats, rye, wheat, beans, peas and lentils, and keep goats and cattle (Zebu). In the north-west of the sub-continent, especially in the fertile Indus river valley, some communities have grown into sizeable villages. Craft specialization has appeared - the inhabitants produce high quality painted pottery and crafts including copper </a:t>
            </a:r>
            <a:r>
              <a:rPr lang="en-US" dirty="0" err="1"/>
              <a:t>jewellery</a:t>
            </a:r>
            <a:r>
              <a:rPr lang="en-US" dirty="0"/>
              <a:t>.</a:t>
            </a:r>
          </a:p>
          <a:p>
            <a:r>
              <a:rPr lang="en-US" dirty="0"/>
              <a:t>In central and southern India, farming is much more recent, and much of the land has still not been cleared for agriculture. Small farming villages are scattered across the land, surrounded by large tracts of untamed forest and savannah remain, sheltering populations of hunter-gatherers.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 3500-2500 BCE</a:t>
            </a:r>
            <a:endParaRPr lang="en-US" dirty="0"/>
          </a:p>
        </p:txBody>
      </p:sp>
      <p:pic>
        <p:nvPicPr>
          <p:cNvPr id="5" name="Content Placeholder 4" descr="map india 2500 bc.jpg"/>
          <p:cNvPicPr>
            <a:picLocks noGrp="1" noChangeAspect="1"/>
          </p:cNvPicPr>
          <p:nvPr>
            <p:ph sz="half" idx="1"/>
          </p:nvPr>
        </p:nvPicPr>
        <p:blipFill>
          <a:blip r:embed="rId2" cstate="print"/>
          <a:stretch>
            <a:fillRect/>
          </a:stretch>
        </p:blipFill>
        <p:spPr>
          <a:xfrm>
            <a:off x="457200" y="1654067"/>
            <a:ext cx="4038600" cy="4418228"/>
          </a:xfrm>
        </p:spPr>
      </p:pic>
      <p:sp>
        <p:nvSpPr>
          <p:cNvPr id="4" name="Content Placeholder 3"/>
          <p:cNvSpPr>
            <a:spLocks noGrp="1"/>
          </p:cNvSpPr>
          <p:nvPr>
            <p:ph sz="half" idx="2"/>
          </p:nvPr>
        </p:nvSpPr>
        <p:spPr/>
        <p:txBody>
          <a:bodyPr>
            <a:normAutofit fontScale="47500" lnSpcReduction="20000"/>
          </a:bodyPr>
          <a:lstStyle/>
          <a:p>
            <a:r>
              <a:rPr lang="en-US" dirty="0"/>
              <a:t>Over the </a:t>
            </a:r>
            <a:r>
              <a:rPr lang="en-US" dirty="0">
                <a:hlinkClick r:id="rId3" tooltip="Previous map, India and South Asia in 3500 BC"/>
              </a:rPr>
              <a:t>past thousand years</a:t>
            </a:r>
            <a:r>
              <a:rPr lang="en-US" dirty="0"/>
              <a:t>, towns and cities have appeared in the floodplain of the Indus river valley, covering a vast area. Some of these are amongst the largest in the world at this time. The history of this ancient civilization is very obscure, but it shows signs of having spread from a single centre, perhaps near the delta of the river Indus, across much of modern-day Pakistan and north-western India. The towns and cities show a high degree of uniformity of layout and design. The cities contain what are thought to have been granaries, public baths – perhaps for ritual purposes – and the earliest known sewage and drainage systems. In several of the cities the streets are laid out along a grid pattern – apparently the first case of town planning in history. There is an active trade with </a:t>
            </a:r>
            <a:r>
              <a:rPr lang="en-US" dirty="0">
                <a:hlinkClick r:id="rId4" tooltip="History map of ancient Iraq in 2500 BC, at the time of the Sumerian civilization"/>
              </a:rPr>
              <a:t>Mesopotamia</a:t>
            </a:r>
            <a:r>
              <a:rPr lang="en-US" dirty="0"/>
              <a:t>. There is also evidence of a written script, but this has as yet not been deciphered by modern scholars.</a:t>
            </a:r>
          </a:p>
          <a:p>
            <a:r>
              <a:rPr lang="en-US" dirty="0"/>
              <a:t>In the rest of India, simpler, more ancient modes of life prevail, a patchwork of farming villages, hunter-gatherer bands and semi-nomadic pastoralists.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 2500-1500 BCE</a:t>
            </a:r>
            <a:endParaRPr lang="en-US" dirty="0"/>
          </a:p>
        </p:txBody>
      </p:sp>
      <p:pic>
        <p:nvPicPr>
          <p:cNvPr id="5" name="Content Placeholder 4" descr="map india 1500 bc.jpg"/>
          <p:cNvPicPr>
            <a:picLocks noGrp="1" noChangeAspect="1"/>
          </p:cNvPicPr>
          <p:nvPr>
            <p:ph sz="half" idx="1"/>
          </p:nvPr>
        </p:nvPicPr>
        <p:blipFill>
          <a:blip r:embed="rId2" cstate="print"/>
          <a:stretch>
            <a:fillRect/>
          </a:stretch>
        </p:blipFill>
        <p:spPr>
          <a:xfrm>
            <a:off x="457200" y="1654067"/>
            <a:ext cx="4038600" cy="4418228"/>
          </a:xfrm>
        </p:spPr>
      </p:pic>
      <p:sp>
        <p:nvSpPr>
          <p:cNvPr id="4" name="Content Placeholder 3"/>
          <p:cNvSpPr>
            <a:spLocks noGrp="1"/>
          </p:cNvSpPr>
          <p:nvPr>
            <p:ph sz="half" idx="2"/>
          </p:nvPr>
        </p:nvSpPr>
        <p:spPr/>
        <p:txBody>
          <a:bodyPr>
            <a:normAutofit fontScale="47500" lnSpcReduction="20000"/>
          </a:bodyPr>
          <a:lstStyle/>
          <a:p>
            <a:r>
              <a:rPr lang="en-US" dirty="0"/>
              <a:t>The </a:t>
            </a:r>
            <a:r>
              <a:rPr lang="en-US" dirty="0">
                <a:hlinkClick r:id="rId3" tooltip="Previous map, India and South Asia 2500 BC"/>
              </a:rPr>
              <a:t>past thousand years</a:t>
            </a:r>
            <a:r>
              <a:rPr lang="en-US" dirty="0"/>
              <a:t> have seen the Indus Valley civilization flourish, until about 1800 BC. It then began to decline. The history of these centuries is obscure, but this decline has been linked by modern scholars to environmental factors, such as change in climate patterns or an overuse of land and water resources; migration by </a:t>
            </a:r>
            <a:r>
              <a:rPr lang="en-US" dirty="0">
                <a:hlinkClick r:id="rId4" tooltip="More on Indo-European expansion"/>
              </a:rPr>
              <a:t>Indo-European</a:t>
            </a:r>
            <a:r>
              <a:rPr lang="en-US" dirty="0"/>
              <a:t> tribes from central Asia may also have been another factor. In any event, by about 1700 BC the large cities of the Indus valley had disappeared altogether.</a:t>
            </a:r>
          </a:p>
          <a:p>
            <a:r>
              <a:rPr lang="en-US" dirty="0"/>
              <a:t>At about the same time, newcomers to India made their appearance, Indo-European speaking, semi-nomadic pastoralists from central Asia. They have brought with them the domestic horse and two-wheeled chariots, and have begun spreading out over the great plains of northern India. These “Aryans” are already starting to compose an oral poetry consisting of hymns, spells, rituals, dialogues and proverbs, which in later times will form the Vedas, the ancient foundation literature of Hindu civilization. These reflect a world under the rule of warrior aristocrats.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323734"/>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India Map worksheet 3500-1500 BCE</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India 3500 BCE</a:t>
            </a: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 What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 being grown on the Indian farms?</a:t>
            </a:r>
          </a:p>
          <a:p>
            <a:pPr marL="457200" marR="0" lvl="0" indent="-45720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 What crafts were produced in the cities?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 Why is civilization more advanced around the Indus Valley region?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3500-2500 BCE</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 What new advancements occurred in the next 1000 years from 3500-2500 BCE?</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2500-1500 BCE</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 Why did the Indus valley civilization decline between the years 2500-1500 BCE? </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 1500-1000 BCE</a:t>
            </a:r>
            <a:endParaRPr lang="en-US" dirty="0"/>
          </a:p>
        </p:txBody>
      </p:sp>
      <p:pic>
        <p:nvPicPr>
          <p:cNvPr id="5" name="Content Placeholder 4" descr="map india 1000 bc.jpg"/>
          <p:cNvPicPr>
            <a:picLocks noGrp="1" noChangeAspect="1"/>
          </p:cNvPicPr>
          <p:nvPr>
            <p:ph sz="half" idx="1"/>
          </p:nvPr>
        </p:nvPicPr>
        <p:blipFill>
          <a:blip r:embed="rId2" cstate="print"/>
          <a:stretch>
            <a:fillRect/>
          </a:stretch>
        </p:blipFill>
        <p:spPr>
          <a:xfrm>
            <a:off x="457200" y="1654067"/>
            <a:ext cx="4038600" cy="4418228"/>
          </a:xfrm>
        </p:spPr>
      </p:pic>
      <p:sp>
        <p:nvSpPr>
          <p:cNvPr id="4" name="Content Placeholder 3"/>
          <p:cNvSpPr>
            <a:spLocks noGrp="1"/>
          </p:cNvSpPr>
          <p:nvPr>
            <p:ph sz="half" idx="2"/>
          </p:nvPr>
        </p:nvSpPr>
        <p:spPr/>
        <p:txBody>
          <a:bodyPr>
            <a:normAutofit fontScale="55000" lnSpcReduction="20000"/>
          </a:bodyPr>
          <a:lstStyle/>
          <a:p>
            <a:r>
              <a:rPr lang="en-US" dirty="0"/>
              <a:t>Over the </a:t>
            </a:r>
            <a:r>
              <a:rPr lang="en-US" dirty="0">
                <a:hlinkClick r:id="rId3" tooltip="Previous map, India and South Asia 1500 BC"/>
              </a:rPr>
              <a:t>past centuries</a:t>
            </a:r>
            <a:r>
              <a:rPr lang="en-US" dirty="0"/>
              <a:t> the Indo-European peoples (Aryans) have spread across northern India, and are beginning to live in settled villages and tribal states. These are ruled over by the leaders of prominent Aryan clans, now emerging as kings. It is probably around this time that the four earliest castes appear in Aryan society: Brahmins (priests), </a:t>
            </a:r>
            <a:r>
              <a:rPr lang="en-US" dirty="0" err="1"/>
              <a:t>Ksatriyas</a:t>
            </a:r>
            <a:r>
              <a:rPr lang="en-US" dirty="0"/>
              <a:t> (warriors and rulers), </a:t>
            </a:r>
            <a:r>
              <a:rPr lang="en-US" dirty="0" err="1"/>
              <a:t>Vaisya</a:t>
            </a:r>
            <a:r>
              <a:rPr lang="en-US" dirty="0"/>
              <a:t> (the broad mass of tribesmen - farmers, craftsmen and merchants), and the descendents of conquered peoples relegated to a subservient role in society as </a:t>
            </a:r>
            <a:r>
              <a:rPr lang="en-US" dirty="0" err="1"/>
              <a:t>Sudras</a:t>
            </a:r>
            <a:r>
              <a:rPr lang="en-US" dirty="0"/>
              <a:t> (servants and </a:t>
            </a:r>
            <a:r>
              <a:rPr lang="en-US" dirty="0" err="1"/>
              <a:t>labourers</a:t>
            </a:r>
            <a:r>
              <a:rPr lang="en-US" dirty="0"/>
              <a:t>). This simple four-tiered caste system will become ever more elaborate as the history of India progresses.</a:t>
            </a:r>
            <a:r>
              <a:rPr lang="en-US" dirty="0" smtClean="0"/>
              <a:t/>
            </a:r>
            <a:br>
              <a:rPr lang="en-US" dirty="0" smtClean="0"/>
            </a:br>
            <a:r>
              <a:rPr lang="en-US" dirty="0" smtClean="0"/>
              <a:t/>
            </a:r>
            <a:br>
              <a:rPr lang="en-US" dirty="0" smtClean="0"/>
            </a:br>
            <a:r>
              <a:rPr lang="en-US" dirty="0"/>
              <a:t>At this time also, a rich religious oral tradition is being developed, revolving around the doings of the Aryan’s pantheon of gods and goddesses. This will later form the Vedas, the most ancient scriptures of the Hindu world and one of the most important foundations for Indian civilization.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 1000-500BCE</a:t>
            </a:r>
            <a:endParaRPr lang="en-US" dirty="0"/>
          </a:p>
        </p:txBody>
      </p:sp>
      <p:pic>
        <p:nvPicPr>
          <p:cNvPr id="5" name="Content Placeholder 4" descr="map india 500 bc.jpg"/>
          <p:cNvPicPr>
            <a:picLocks noGrp="1" noChangeAspect="1"/>
          </p:cNvPicPr>
          <p:nvPr>
            <p:ph sz="half" idx="1"/>
          </p:nvPr>
        </p:nvPicPr>
        <p:blipFill>
          <a:blip r:embed="rId2" cstate="print"/>
          <a:stretch>
            <a:fillRect/>
          </a:stretch>
        </p:blipFill>
        <p:spPr>
          <a:xfrm>
            <a:off x="457200" y="1654067"/>
            <a:ext cx="4038600" cy="4418228"/>
          </a:xfrm>
        </p:spPr>
      </p:pic>
      <p:sp>
        <p:nvSpPr>
          <p:cNvPr id="4" name="Content Placeholder 3"/>
          <p:cNvSpPr>
            <a:spLocks noGrp="1"/>
          </p:cNvSpPr>
          <p:nvPr>
            <p:ph sz="half" idx="2"/>
          </p:nvPr>
        </p:nvSpPr>
        <p:spPr/>
        <p:txBody>
          <a:bodyPr>
            <a:normAutofit fontScale="47500" lnSpcReduction="20000"/>
          </a:bodyPr>
          <a:lstStyle/>
          <a:p>
            <a:r>
              <a:rPr lang="en-US" dirty="0"/>
              <a:t>Over the </a:t>
            </a:r>
            <a:r>
              <a:rPr lang="en-US" dirty="0">
                <a:hlinkClick r:id="rId3" tooltip="Previous map, India and South Asia 1000 BC"/>
              </a:rPr>
              <a:t>past centuries</a:t>
            </a:r>
            <a:r>
              <a:rPr lang="en-US" dirty="0"/>
              <a:t>, growing populations in northern India and expanding links with the </a:t>
            </a:r>
            <a:r>
              <a:rPr lang="en-US" dirty="0">
                <a:hlinkClick r:id="rId4" tooltip="History map of the Middle East in 500 BC, under the Persian empire"/>
              </a:rPr>
              <a:t>Middle East</a:t>
            </a:r>
            <a:r>
              <a:rPr lang="en-US" dirty="0"/>
              <a:t> have stimulated the rise of urban civilization again in the sub-continent. A network of towns, cities and trade routes is growing up, supported by highly productive agriculture using iron tools. A Sanskrit script is probably in use by this date and, shortly, a system of coinage will appear.</a:t>
            </a:r>
          </a:p>
          <a:p>
            <a:r>
              <a:rPr lang="en-US" dirty="0"/>
              <a:t>The various Aryan tribes have coalesced into sixteen major states which now cover northern India. Most of these states are ruled by kings, but some are republics, governed by oligarchies of noblemen.</a:t>
            </a:r>
          </a:p>
          <a:p>
            <a:r>
              <a:rPr lang="en-US" dirty="0"/>
              <a:t>This period of Indian history is one of great intellectual achievement. The foundations of early Hinduism have long been laid, but the religious assumptions that underpin it are being challenged from various quarters. Two teachings of enduring significance emerge from the spiritual and philosophical tensions of the time. These are Buddhism, which will be one of the most influential faiths in world history, and Jainism.</a:t>
            </a:r>
          </a:p>
          <a:p>
            <a:r>
              <a:rPr lang="en-US" dirty="0"/>
              <a:t>In southern India, the Tamils are emerging as the dominant group. The peoples of the south are adopting the use of iron implements, and farming is advancing at the expense of </a:t>
            </a:r>
            <a:r>
              <a:rPr lang="en-US" dirty="0" err="1"/>
              <a:t>pastoralism</a:t>
            </a:r>
            <a:r>
              <a:rPr lang="en-US" dirty="0"/>
              <a:t> and hunter-gathering.</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 500-200 BCE </a:t>
            </a:r>
            <a:endParaRPr lang="en-US" dirty="0"/>
          </a:p>
        </p:txBody>
      </p:sp>
      <p:pic>
        <p:nvPicPr>
          <p:cNvPr id="5" name="Content Placeholder 4" descr="map india 200 bc.jpg"/>
          <p:cNvPicPr>
            <a:picLocks noGrp="1" noChangeAspect="1"/>
          </p:cNvPicPr>
          <p:nvPr>
            <p:ph sz="half" idx="1"/>
          </p:nvPr>
        </p:nvPicPr>
        <p:blipFill>
          <a:blip r:embed="rId2" cstate="print"/>
          <a:stretch>
            <a:fillRect/>
          </a:stretch>
        </p:blipFill>
        <p:spPr>
          <a:xfrm>
            <a:off x="457200" y="1654067"/>
            <a:ext cx="4038600" cy="4418228"/>
          </a:xfrm>
        </p:spPr>
      </p:pic>
      <p:sp>
        <p:nvSpPr>
          <p:cNvPr id="4" name="Content Placeholder 3"/>
          <p:cNvSpPr>
            <a:spLocks noGrp="1"/>
          </p:cNvSpPr>
          <p:nvPr>
            <p:ph sz="half" idx="2"/>
          </p:nvPr>
        </p:nvSpPr>
        <p:spPr/>
        <p:txBody>
          <a:bodyPr>
            <a:normAutofit fontScale="47500" lnSpcReduction="20000"/>
          </a:bodyPr>
          <a:lstStyle/>
          <a:p>
            <a:r>
              <a:rPr lang="en-US" dirty="0"/>
              <a:t>The </a:t>
            </a:r>
            <a:r>
              <a:rPr lang="en-US" u="sng" dirty="0">
                <a:hlinkClick r:id="rId3" tooltip="Previous map, India and South Asia 500 BC"/>
              </a:rPr>
              <a:t>past centuries</a:t>
            </a:r>
            <a:r>
              <a:rPr lang="en-US" dirty="0"/>
              <a:t> have seen the first attempt at the conquest of the subcontinent by a western power, when Alexander the Great briefly led his army into the Indus Valley, in 327 BC. This episode was quickly followed by the rise of the first great empire in Indian history, that of the </a:t>
            </a:r>
            <a:r>
              <a:rPr lang="en-US" dirty="0" err="1"/>
              <a:t>Maurya</a:t>
            </a:r>
            <a:r>
              <a:rPr lang="en-US" dirty="0"/>
              <a:t>. At its height, this empire covered most of the sub-continent, together with </a:t>
            </a:r>
            <a:r>
              <a:rPr lang="en-US" dirty="0" err="1"/>
              <a:t>neighbouring</a:t>
            </a:r>
            <a:r>
              <a:rPr lang="en-US" dirty="0"/>
              <a:t> regions in central Asia. Its most notable ruler was the devout Buddhist king, Asoka (reigned 268-241 BC), one of the most remarkable figures in world history. He sought to apply his faith to ruling his vast territories.</a:t>
            </a:r>
            <a:r>
              <a:rPr lang="en-US" dirty="0" smtClean="0"/>
              <a:t/>
            </a:r>
            <a:br>
              <a:rPr lang="en-US" dirty="0" smtClean="0"/>
            </a:br>
            <a:r>
              <a:rPr lang="en-US" dirty="0" smtClean="0"/>
              <a:t/>
            </a:r>
            <a:br>
              <a:rPr lang="en-US" dirty="0" smtClean="0"/>
            </a:br>
            <a:r>
              <a:rPr lang="en-US" dirty="0"/>
              <a:t>Since Asoka's death, the </a:t>
            </a:r>
            <a:r>
              <a:rPr lang="en-US" dirty="0" err="1"/>
              <a:t>Mauryan</a:t>
            </a:r>
            <a:r>
              <a:rPr lang="en-US" dirty="0"/>
              <a:t> empire has gone into decline, and will shortly fragment into many independent states. By that time, however, Aryan civilization will have become firmly established in central India, and soon the first large regional state will appear there. To the north-west, the presence of the </a:t>
            </a:r>
            <a:r>
              <a:rPr lang="en-US" dirty="0">
                <a:hlinkClick r:id="rId4" tooltip="history map of the Middle East in 200 BC, a hundred yeasr after Alexander the Great's conquests"/>
              </a:rPr>
              <a:t>Greek-ruled</a:t>
            </a:r>
            <a:r>
              <a:rPr lang="en-US" dirty="0"/>
              <a:t> kingdom of Bactria is a conduit for western influences upon Indian civilization, and vice versa.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India 200-30 BCE</a:t>
            </a:r>
            <a:endParaRPr lang="en-US"/>
          </a:p>
        </p:txBody>
      </p:sp>
      <p:pic>
        <p:nvPicPr>
          <p:cNvPr id="5" name="Content Placeholder 4" descr="map india 30 bc.jpg"/>
          <p:cNvPicPr>
            <a:picLocks noGrp="1" noChangeAspect="1"/>
          </p:cNvPicPr>
          <p:nvPr>
            <p:ph sz="half" idx="1"/>
          </p:nvPr>
        </p:nvPicPr>
        <p:blipFill>
          <a:blip r:embed="rId2" cstate="print"/>
          <a:stretch>
            <a:fillRect/>
          </a:stretch>
        </p:blipFill>
        <p:spPr>
          <a:xfrm>
            <a:off x="457200" y="1654067"/>
            <a:ext cx="4038600" cy="4418228"/>
          </a:xfrm>
        </p:spPr>
      </p:pic>
      <p:sp>
        <p:nvSpPr>
          <p:cNvPr id="4" name="Content Placeholder 3"/>
          <p:cNvSpPr>
            <a:spLocks noGrp="1"/>
          </p:cNvSpPr>
          <p:nvPr>
            <p:ph sz="half" idx="2"/>
          </p:nvPr>
        </p:nvSpPr>
        <p:spPr/>
        <p:txBody>
          <a:bodyPr>
            <a:normAutofit fontScale="47500" lnSpcReduction="20000"/>
          </a:bodyPr>
          <a:lstStyle/>
          <a:p>
            <a:r>
              <a:rPr lang="en-US" dirty="0"/>
              <a:t>Since 200 BC the </a:t>
            </a:r>
            <a:r>
              <a:rPr lang="en-US" dirty="0" err="1">
                <a:hlinkClick r:id="rId3" tooltip="Mauryan empire"/>
              </a:rPr>
              <a:t>Maurya</a:t>
            </a:r>
            <a:r>
              <a:rPr lang="en-US" dirty="0">
                <a:hlinkClick r:id="rId3" tooltip="Mauryan empire"/>
              </a:rPr>
              <a:t> empire</a:t>
            </a:r>
            <a:r>
              <a:rPr lang="en-US" dirty="0"/>
              <a:t> has vanished, a multiplicity of kingdoms springing up across northern India in its place. These have proved no match for the Scythians, a people from central Asia who have formed the first of the great Indian empires originating in central Asia. They now dominate much of northern India.</a:t>
            </a:r>
          </a:p>
          <a:p>
            <a:r>
              <a:rPr lang="en-US" dirty="0"/>
              <a:t>In central India, a powerful kingdom ruled by the </a:t>
            </a:r>
            <a:r>
              <a:rPr lang="en-US" dirty="0" err="1"/>
              <a:t>Satavahana</a:t>
            </a:r>
            <a:r>
              <a:rPr lang="en-US" dirty="0"/>
              <a:t> dynasty, has emerged, the first of a series of important kingdoms based in the Deccan. It has come under strong attack from the Scythians (or "</a:t>
            </a:r>
            <a:r>
              <a:rPr lang="en-US" dirty="0" err="1"/>
              <a:t>Sakas</a:t>
            </a:r>
            <a:r>
              <a:rPr lang="en-US" dirty="0"/>
              <a:t>", as they are called in India). The bone of contention between the two states is the west coast, with its growing Indian ocean trade with the </a:t>
            </a:r>
            <a:r>
              <a:rPr lang="en-US" dirty="0">
                <a:hlinkClick r:id="rId4" tooltip="History map of Europe in 30 BC, showing the power of Rome at that time"/>
              </a:rPr>
              <a:t>Mediterranean world</a:t>
            </a:r>
            <a:r>
              <a:rPr lang="en-US" dirty="0"/>
              <a:t>.</a:t>
            </a:r>
          </a:p>
          <a:p>
            <a:r>
              <a:rPr lang="en-US" dirty="0"/>
              <a:t>In South India the leading chiefdoms, the </a:t>
            </a:r>
            <a:r>
              <a:rPr lang="en-US" dirty="0" err="1"/>
              <a:t>Cheras</a:t>
            </a:r>
            <a:r>
              <a:rPr lang="en-US" dirty="0"/>
              <a:t>, Cholas, </a:t>
            </a:r>
            <a:r>
              <a:rPr lang="en-US" dirty="0" err="1"/>
              <a:t>Pallavas</a:t>
            </a:r>
            <a:r>
              <a:rPr lang="en-US" dirty="0"/>
              <a:t> and </a:t>
            </a:r>
            <a:r>
              <a:rPr lang="en-US" dirty="0" err="1"/>
              <a:t>Pandyas</a:t>
            </a:r>
            <a:r>
              <a:rPr lang="en-US" dirty="0"/>
              <a:t>, are beginning to transform themselves into organized kingdoms. The economy retains pastoral elements but is shifting more towards settled farming. The introduction of rice into this area is providing a spur to economic and population growth. Inscriptions testify to the spread of trade, towns and the religions of the north, Hinduism and Buddhism.</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259</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Maps of India</vt:lpstr>
      <vt:lpstr>India 3500 BCE</vt:lpstr>
      <vt:lpstr>India 3500-2500 BCE</vt:lpstr>
      <vt:lpstr>India 2500-1500 BCE</vt:lpstr>
      <vt:lpstr>Slide 5</vt:lpstr>
      <vt:lpstr>India 1500-1000 BCE</vt:lpstr>
      <vt:lpstr>India 1000-500BCE</vt:lpstr>
      <vt:lpstr>India 500-200 BCE </vt:lpstr>
      <vt:lpstr>India 200-30 BCE</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Maps of India</dc:title>
  <dc:creator>gkasse</dc:creator>
  <cp:lastModifiedBy>gkasse</cp:lastModifiedBy>
  <cp:revision>12</cp:revision>
  <dcterms:created xsi:type="dcterms:W3CDTF">2015-02-16T16:53:35Z</dcterms:created>
  <dcterms:modified xsi:type="dcterms:W3CDTF">2015-04-22T15:07:21Z</dcterms:modified>
</cp:coreProperties>
</file>