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56" r:id="rId4"/>
    <p:sldId id="257" r:id="rId5"/>
    <p:sldId id="258" r:id="rId6"/>
    <p:sldId id="259" r:id="rId7"/>
    <p:sldId id="260" r:id="rId8"/>
    <p:sldId id="261" r:id="rId9"/>
    <p:sldId id="262"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64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4CCDD0-404F-48D8-8524-5EC84AC7A46A}" type="datetimeFigureOut">
              <a:rPr lang="en-US" smtClean="0"/>
              <a:pPr/>
              <a:t>7/30/2013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3DDD86-E8A0-4C98-819A-BEA9FE95D4A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4CCDD0-404F-48D8-8524-5EC84AC7A46A}" type="datetimeFigureOut">
              <a:rPr lang="en-US" smtClean="0"/>
              <a:pPr/>
              <a:t>7/30/2013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3DDD86-E8A0-4C98-819A-BEA9FE95D4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4CCDD0-404F-48D8-8524-5EC84AC7A46A}" type="datetimeFigureOut">
              <a:rPr lang="en-US" smtClean="0"/>
              <a:pPr/>
              <a:t>7/30/2013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3DDD86-E8A0-4C98-819A-BEA9FE95D4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4CCDD0-404F-48D8-8524-5EC84AC7A46A}" type="datetimeFigureOut">
              <a:rPr lang="en-US" smtClean="0"/>
              <a:pPr/>
              <a:t>7/30/2013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3DDD86-E8A0-4C98-819A-BEA9FE95D4A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4CCDD0-404F-48D8-8524-5EC84AC7A46A}" type="datetimeFigureOut">
              <a:rPr lang="en-US" smtClean="0"/>
              <a:pPr/>
              <a:t>7/30/2013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3DDD86-E8A0-4C98-819A-BEA9FE95D4A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4CCDD0-404F-48D8-8524-5EC84AC7A46A}" type="datetimeFigureOut">
              <a:rPr lang="en-US" smtClean="0"/>
              <a:pPr/>
              <a:t>7/30/2013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3DDD86-E8A0-4C98-819A-BEA9FE95D4A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4CCDD0-404F-48D8-8524-5EC84AC7A46A}" type="datetimeFigureOut">
              <a:rPr lang="en-US" smtClean="0"/>
              <a:pPr/>
              <a:t>7/30/2013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3DDD86-E8A0-4C98-819A-BEA9FE95D4A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4CCDD0-404F-48D8-8524-5EC84AC7A46A}" type="datetimeFigureOut">
              <a:rPr lang="en-US" smtClean="0"/>
              <a:pPr/>
              <a:t>7/30/2013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3DDD86-E8A0-4C98-819A-BEA9FE95D4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CCDD0-404F-48D8-8524-5EC84AC7A46A}" type="datetimeFigureOut">
              <a:rPr lang="en-US" smtClean="0"/>
              <a:pPr/>
              <a:t>7/30/2013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3DDD86-E8A0-4C98-819A-BEA9FE95D4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4CCDD0-404F-48D8-8524-5EC84AC7A46A}" type="datetimeFigureOut">
              <a:rPr lang="en-US" smtClean="0"/>
              <a:pPr/>
              <a:t>7/30/2013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3DDD86-E8A0-4C98-819A-BEA9FE95D4A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4CCDD0-404F-48D8-8524-5EC84AC7A46A}" type="datetimeFigureOut">
              <a:rPr lang="en-US" smtClean="0"/>
              <a:pPr/>
              <a:t>7/30/2013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3DDD86-E8A0-4C98-819A-BEA9FE95D4A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4CCDD0-404F-48D8-8524-5EC84AC7A46A}" type="datetimeFigureOut">
              <a:rPr lang="en-US" smtClean="0"/>
              <a:pPr/>
              <a:t>7/30/2013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3DDD86-E8A0-4C98-819A-BEA9FE95D4A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a:t>
            </a:r>
            <a:br>
              <a:rPr lang="en-US" dirty="0" smtClean="0"/>
            </a:br>
            <a:r>
              <a:rPr lang="en-US" dirty="0" smtClean="0"/>
              <a:t>Where are my notes for class?</a:t>
            </a:r>
            <a:endParaRPr lang="en-US" dirty="0"/>
          </a:p>
        </p:txBody>
      </p:sp>
      <p:sp>
        <p:nvSpPr>
          <p:cNvPr id="3" name="Content Placeholder 2"/>
          <p:cNvSpPr>
            <a:spLocks noGrp="1"/>
          </p:cNvSpPr>
          <p:nvPr>
            <p:ph idx="1"/>
          </p:nvPr>
        </p:nvSpPr>
        <p:spPr/>
        <p:txBody>
          <a:bodyPr/>
          <a:lstStyle/>
          <a:p>
            <a:pPr>
              <a:buNone/>
            </a:pPr>
            <a:r>
              <a:rPr lang="en-US" dirty="0" smtClean="0"/>
              <a:t>I left it in my other notebook</a:t>
            </a:r>
          </a:p>
          <a:p>
            <a:pPr>
              <a:buNone/>
            </a:pPr>
            <a:r>
              <a:rPr lang="en-US" dirty="0" smtClean="0"/>
              <a:t>I left it in my locker</a:t>
            </a:r>
          </a:p>
          <a:p>
            <a:pPr>
              <a:buNone/>
            </a:pPr>
            <a:r>
              <a:rPr lang="en-US" dirty="0" smtClean="0"/>
              <a:t>I left it in my backpack</a:t>
            </a:r>
          </a:p>
          <a:p>
            <a:pPr>
              <a:buNone/>
            </a:pPr>
            <a:r>
              <a:rPr lang="en-US" dirty="0" smtClean="0"/>
              <a:t>I left it at home</a:t>
            </a:r>
            <a:endParaRPr lang="en-US" dirty="0"/>
          </a:p>
        </p:txBody>
      </p:sp>
      <p:pic>
        <p:nvPicPr>
          <p:cNvPr id="4" name="Picture 3" descr="lost homework.jpg"/>
          <p:cNvPicPr>
            <a:picLocks noChangeAspect="1"/>
          </p:cNvPicPr>
          <p:nvPr/>
        </p:nvPicPr>
        <p:blipFill>
          <a:blip r:embed="rId2" cstate="print"/>
          <a:stretch>
            <a:fillRect/>
          </a:stretch>
        </p:blipFill>
        <p:spPr>
          <a:xfrm>
            <a:off x="4419600" y="2209800"/>
            <a:ext cx="4276725" cy="42767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Set up</a:t>
            </a:r>
            <a:endParaRPr lang="en-US" dirty="0"/>
          </a:p>
        </p:txBody>
      </p:sp>
      <p:pic>
        <p:nvPicPr>
          <p:cNvPr id="4" name="Content Placeholder 3" descr="http://www.msforsman.com/education_clipart_notebook.gif"/>
          <p:cNvPicPr>
            <a:picLocks noGrp="1"/>
          </p:cNvPicPr>
          <p:nvPr>
            <p:ph idx="1"/>
          </p:nvPr>
        </p:nvPicPr>
        <p:blipFill>
          <a:blip r:embed="rId2" cstate="print"/>
          <a:srcRect/>
          <a:stretch>
            <a:fillRect/>
          </a:stretch>
        </p:blipFill>
        <p:spPr bwMode="auto">
          <a:xfrm>
            <a:off x="2438400" y="2667000"/>
            <a:ext cx="4038600" cy="2590800"/>
          </a:xfrm>
          <a:prstGeom prst="rect">
            <a:avLst/>
          </a:prstGeom>
          <a:noFill/>
          <a:ln w="9525">
            <a:noFill/>
            <a:miter lim="800000"/>
            <a:headEnd/>
            <a:tailEnd/>
          </a:ln>
        </p:spPr>
      </p:pic>
      <p:sp>
        <p:nvSpPr>
          <p:cNvPr id="5" name="TextBox 4"/>
          <p:cNvSpPr txBox="1"/>
          <p:nvPr/>
        </p:nvSpPr>
        <p:spPr>
          <a:xfrm>
            <a:off x="2971800" y="3276600"/>
            <a:ext cx="1219200" cy="646331"/>
          </a:xfrm>
          <a:prstGeom prst="rect">
            <a:avLst/>
          </a:prstGeom>
          <a:noFill/>
        </p:spPr>
        <p:txBody>
          <a:bodyPr wrap="square" rtlCol="0">
            <a:spAutoFit/>
          </a:bodyPr>
          <a:lstStyle/>
          <a:p>
            <a:pPr algn="ctr"/>
            <a:r>
              <a:rPr lang="en-US" dirty="0" smtClean="0"/>
              <a:t>Student input</a:t>
            </a:r>
            <a:endParaRPr lang="en-US" dirty="0"/>
          </a:p>
        </p:txBody>
      </p:sp>
      <p:sp>
        <p:nvSpPr>
          <p:cNvPr id="7" name="TextBox 6"/>
          <p:cNvSpPr txBox="1"/>
          <p:nvPr/>
        </p:nvSpPr>
        <p:spPr>
          <a:xfrm>
            <a:off x="4648200" y="3276600"/>
            <a:ext cx="990600" cy="646331"/>
          </a:xfrm>
          <a:prstGeom prst="rect">
            <a:avLst/>
          </a:prstGeom>
          <a:noFill/>
        </p:spPr>
        <p:txBody>
          <a:bodyPr wrap="square" rtlCol="0">
            <a:spAutoFit/>
          </a:bodyPr>
          <a:lstStyle/>
          <a:p>
            <a:pPr algn="ctr"/>
            <a:r>
              <a:rPr lang="en-US" dirty="0" smtClean="0"/>
              <a:t>Teacher </a:t>
            </a:r>
          </a:p>
          <a:p>
            <a:pPr algn="ctr"/>
            <a:r>
              <a:rPr lang="en-US" dirty="0" smtClean="0"/>
              <a:t>input</a:t>
            </a:r>
          </a:p>
        </p:txBody>
      </p:sp>
      <p:sp>
        <p:nvSpPr>
          <p:cNvPr id="8" name="Rectangle 7"/>
          <p:cNvSpPr/>
          <p:nvPr/>
        </p:nvSpPr>
        <p:spPr>
          <a:xfrm>
            <a:off x="7162800" y="1752600"/>
            <a:ext cx="14478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315200" y="1981200"/>
            <a:ext cx="1219200" cy="1200329"/>
          </a:xfrm>
          <a:prstGeom prst="rect">
            <a:avLst/>
          </a:prstGeom>
          <a:noFill/>
        </p:spPr>
        <p:txBody>
          <a:bodyPr wrap="square" rtlCol="0">
            <a:spAutoFit/>
          </a:bodyPr>
          <a:lstStyle/>
          <a:p>
            <a:pPr algn="ctr"/>
            <a:r>
              <a:rPr lang="en-US" dirty="0" smtClean="0"/>
              <a:t> A page number for each entry</a:t>
            </a:r>
            <a:endParaRPr lang="en-US" dirty="0"/>
          </a:p>
        </p:txBody>
      </p:sp>
      <p:cxnSp>
        <p:nvCxnSpPr>
          <p:cNvPr id="12" name="Straight Arrow Connector 11"/>
          <p:cNvCxnSpPr>
            <a:stCxn id="8" idx="1"/>
          </p:cNvCxnSpPr>
          <p:nvPr/>
        </p:nvCxnSpPr>
        <p:spPr>
          <a:xfrm flipH="1">
            <a:off x="5791200" y="2552700"/>
            <a:ext cx="1371600" cy="419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705600" y="4800600"/>
            <a:ext cx="2438400" cy="205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p:cNvSpPr txBox="1"/>
          <p:nvPr/>
        </p:nvSpPr>
        <p:spPr>
          <a:xfrm>
            <a:off x="6858000" y="4876800"/>
            <a:ext cx="1981200" cy="1477328"/>
          </a:xfrm>
          <a:prstGeom prst="rect">
            <a:avLst/>
          </a:prstGeom>
          <a:noFill/>
        </p:spPr>
        <p:txBody>
          <a:bodyPr wrap="square" rtlCol="0">
            <a:spAutoFit/>
          </a:bodyPr>
          <a:lstStyle/>
          <a:p>
            <a:pPr algn="ctr"/>
            <a:r>
              <a:rPr lang="en-US" dirty="0" smtClean="0"/>
              <a:t> Handouts, notes, study guides, maps and charts will always go on the right hand side</a:t>
            </a:r>
            <a:endParaRPr lang="en-US" dirty="0"/>
          </a:p>
        </p:txBody>
      </p:sp>
      <p:cxnSp>
        <p:nvCxnSpPr>
          <p:cNvPr id="16" name="Straight Arrow Connector 15"/>
          <p:cNvCxnSpPr/>
          <p:nvPr/>
        </p:nvCxnSpPr>
        <p:spPr>
          <a:xfrm flipH="1" flipV="1">
            <a:off x="5181600" y="4191000"/>
            <a:ext cx="1524000" cy="1828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810000" y="1219200"/>
            <a:ext cx="1676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886200" y="1371600"/>
            <a:ext cx="1447800" cy="646331"/>
          </a:xfrm>
          <a:prstGeom prst="rect">
            <a:avLst/>
          </a:prstGeom>
          <a:noFill/>
        </p:spPr>
        <p:txBody>
          <a:bodyPr wrap="square" rtlCol="0">
            <a:spAutoFit/>
          </a:bodyPr>
          <a:lstStyle/>
          <a:p>
            <a:pPr algn="ctr"/>
            <a:r>
              <a:rPr lang="en-US" dirty="0" smtClean="0"/>
              <a:t> A date for each entry</a:t>
            </a:r>
            <a:endParaRPr lang="en-US" dirty="0"/>
          </a:p>
        </p:txBody>
      </p:sp>
      <p:cxnSp>
        <p:nvCxnSpPr>
          <p:cNvPr id="20" name="Straight Arrow Connector 19"/>
          <p:cNvCxnSpPr>
            <a:stCxn id="18" idx="2"/>
          </p:cNvCxnSpPr>
          <p:nvPr/>
        </p:nvCxnSpPr>
        <p:spPr>
          <a:xfrm>
            <a:off x="4610100" y="2017931"/>
            <a:ext cx="190500" cy="11062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04800" y="3048000"/>
            <a:ext cx="1752600" cy="3581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609600" y="3276600"/>
            <a:ext cx="1219200" cy="3139321"/>
          </a:xfrm>
          <a:prstGeom prst="rect">
            <a:avLst/>
          </a:prstGeom>
          <a:noFill/>
        </p:spPr>
        <p:txBody>
          <a:bodyPr wrap="square" rtlCol="0">
            <a:spAutoFit/>
          </a:bodyPr>
          <a:lstStyle/>
          <a:p>
            <a:pPr algn="ctr"/>
            <a:r>
              <a:rPr lang="en-US" dirty="0" smtClean="0"/>
              <a:t>Processing activities such as artwork, stories, and speeches will always go on the left hand side</a:t>
            </a:r>
            <a:endParaRPr lang="en-US" dirty="0"/>
          </a:p>
        </p:txBody>
      </p:sp>
      <p:cxnSp>
        <p:nvCxnSpPr>
          <p:cNvPr id="24" name="Straight Arrow Connector 23"/>
          <p:cNvCxnSpPr/>
          <p:nvPr/>
        </p:nvCxnSpPr>
        <p:spPr>
          <a:xfrm flipV="1">
            <a:off x="2057400" y="4191000"/>
            <a:ext cx="14478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fontScale="90000"/>
          </a:bodyPr>
          <a:lstStyle/>
          <a:p>
            <a:r>
              <a:rPr lang="en-US" sz="3200" b="1" dirty="0"/>
              <a:t>IT IS YOUR RESPONSIBILITY TO GET THE MATERIAL AFTER AN ABSENCE AND ADD IT TO YOUR HILL!</a:t>
            </a:r>
            <a:r>
              <a:rPr lang="en-US" sz="3200" dirty="0"/>
              <a:t/>
            </a:r>
            <a:br>
              <a:rPr lang="en-US" sz="3200" dirty="0"/>
            </a:br>
            <a:endParaRPr lang="en-US" sz="3200" dirty="0"/>
          </a:p>
        </p:txBody>
      </p:sp>
      <p:pic>
        <p:nvPicPr>
          <p:cNvPr id="4" name="Content Placeholder 3" descr="uncle sam.jpg"/>
          <p:cNvPicPr>
            <a:picLocks noGrp="1" noChangeAspect="1"/>
          </p:cNvPicPr>
          <p:nvPr>
            <p:ph idx="1"/>
          </p:nvPr>
        </p:nvPicPr>
        <p:blipFill>
          <a:blip r:embed="rId2" cstate="print"/>
          <a:stretch>
            <a:fillRect/>
          </a:stretch>
        </p:blipFill>
        <p:spPr>
          <a:xfrm>
            <a:off x="2590800" y="1207965"/>
            <a:ext cx="4114800" cy="551468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r>
              <a:rPr lang="en-US" dirty="0" smtClean="0"/>
              <a:t>I can’t find my work</a:t>
            </a:r>
          </a:p>
          <a:p>
            <a:r>
              <a:rPr lang="en-US" dirty="0" smtClean="0"/>
              <a:t>I have nothing to study</a:t>
            </a:r>
          </a:p>
          <a:p>
            <a:r>
              <a:rPr lang="en-US" dirty="0" smtClean="0"/>
              <a:t>I receive a poor test grade</a:t>
            </a:r>
          </a:p>
          <a:p>
            <a:r>
              <a:rPr lang="en-US" dirty="0" smtClean="0"/>
              <a:t>I receive a poor class grade</a:t>
            </a:r>
          </a:p>
          <a:p>
            <a:r>
              <a:rPr lang="en-US" dirty="0" smtClean="0"/>
              <a:t>I have unhappy parents</a:t>
            </a:r>
          </a:p>
          <a:p>
            <a:r>
              <a:rPr lang="en-US" dirty="0" smtClean="0"/>
              <a:t>I am unhappy grounded in my room while all my friends are outside having a good time without me………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2087562"/>
          </a:xfrm>
        </p:spPr>
        <p:txBody>
          <a:bodyPr>
            <a:normAutofit fontScale="90000"/>
          </a:bodyPr>
          <a:lstStyle/>
          <a:p>
            <a:r>
              <a:rPr lang="en-US" dirty="0" smtClean="0"/>
              <a:t>The Solution:</a:t>
            </a:r>
            <a:br>
              <a:rPr lang="en-US" dirty="0" smtClean="0"/>
            </a:br>
            <a:r>
              <a:rPr lang="en-US" dirty="0" smtClean="0"/>
              <a:t>History Interactive Learning Log</a:t>
            </a:r>
            <a:br>
              <a:rPr lang="en-US" dirty="0" smtClean="0"/>
            </a:br>
            <a:r>
              <a:rPr lang="en-US" dirty="0" smtClean="0"/>
              <a:t>“HILL”</a:t>
            </a:r>
            <a:endParaRPr lang="en-US" dirty="0"/>
          </a:p>
        </p:txBody>
      </p:sp>
      <p:pic>
        <p:nvPicPr>
          <p:cNvPr id="7" name="Content Placeholder 6" descr="hills.jpg"/>
          <p:cNvPicPr>
            <a:picLocks noGrp="1" noChangeAspect="1"/>
          </p:cNvPicPr>
          <p:nvPr>
            <p:ph idx="1"/>
          </p:nvPr>
        </p:nvPicPr>
        <p:blipFill>
          <a:blip r:embed="rId2" cstate="print"/>
          <a:stretch>
            <a:fillRect/>
          </a:stretch>
        </p:blipFill>
        <p:spPr>
          <a:xfrm>
            <a:off x="1371600" y="2455982"/>
            <a:ext cx="6477000" cy="4223657"/>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purpose of the “HILL”</a:t>
            </a:r>
            <a:endParaRPr lang="en-US" dirty="0"/>
          </a:p>
        </p:txBody>
      </p:sp>
      <p:sp>
        <p:nvSpPr>
          <p:cNvPr id="3" name="Content Placeholder 2"/>
          <p:cNvSpPr>
            <a:spLocks noGrp="1"/>
          </p:cNvSpPr>
          <p:nvPr>
            <p:ph idx="1"/>
          </p:nvPr>
        </p:nvSpPr>
        <p:spPr/>
        <p:txBody>
          <a:bodyPr>
            <a:normAutofit lnSpcReduction="10000"/>
          </a:bodyPr>
          <a:lstStyle/>
          <a:p>
            <a:r>
              <a:rPr lang="en-US" sz="4000" dirty="0"/>
              <a:t>In an effort to maximize learning, each student will need to keep an individual, personal learning log or interactive notebook, which will be a way for you to measure your day-by-day progress.  Hopefully, by completing this each class period, you will be able to: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sz="3600" dirty="0"/>
          </a:p>
        </p:txBody>
      </p:sp>
      <p:sp>
        <p:nvSpPr>
          <p:cNvPr id="4" name="Text Placeholder 3"/>
          <p:cNvSpPr>
            <a:spLocks noGrp="1"/>
          </p:cNvSpPr>
          <p:nvPr>
            <p:ph type="body" idx="1"/>
          </p:nvPr>
        </p:nvSpPr>
        <p:spPr>
          <a:xfrm>
            <a:off x="457200" y="533400"/>
            <a:ext cx="4040188" cy="1641475"/>
          </a:xfrm>
        </p:spPr>
        <p:txBody>
          <a:bodyPr>
            <a:noAutofit/>
          </a:bodyPr>
          <a:lstStyle/>
          <a:p>
            <a:pPr algn="ctr"/>
            <a:r>
              <a:rPr lang="en-US" sz="3600" dirty="0" smtClean="0"/>
              <a:t>Process and retain social studies’ concepts</a:t>
            </a:r>
            <a:endParaRPr lang="en-US" sz="3600" dirty="0"/>
          </a:p>
        </p:txBody>
      </p:sp>
      <p:pic>
        <p:nvPicPr>
          <p:cNvPr id="9" name="Content Placeholder 8" descr="studying 2.jpg"/>
          <p:cNvPicPr>
            <a:picLocks noGrp="1" noChangeAspect="1"/>
          </p:cNvPicPr>
          <p:nvPr>
            <p:ph sz="half" idx="2"/>
          </p:nvPr>
        </p:nvPicPr>
        <p:blipFill>
          <a:blip r:embed="rId2" cstate="print"/>
          <a:stretch>
            <a:fillRect/>
          </a:stretch>
        </p:blipFill>
        <p:spPr>
          <a:xfrm>
            <a:off x="609600" y="2434155"/>
            <a:ext cx="3200400" cy="4121727"/>
          </a:xfrm>
        </p:spPr>
      </p:pic>
      <p:sp>
        <p:nvSpPr>
          <p:cNvPr id="6" name="Text Placeholder 5"/>
          <p:cNvSpPr>
            <a:spLocks noGrp="1"/>
          </p:cNvSpPr>
          <p:nvPr>
            <p:ph type="body" sz="quarter" idx="3"/>
          </p:nvPr>
        </p:nvSpPr>
        <p:spPr>
          <a:xfrm>
            <a:off x="4645025" y="457200"/>
            <a:ext cx="4041775" cy="1717675"/>
          </a:xfrm>
        </p:spPr>
        <p:txBody>
          <a:bodyPr>
            <a:noAutofit/>
          </a:bodyPr>
          <a:lstStyle/>
          <a:p>
            <a:pPr algn="ctr"/>
            <a:r>
              <a:rPr lang="en-US" sz="4000" dirty="0" smtClean="0"/>
              <a:t>Review </a:t>
            </a:r>
            <a:r>
              <a:rPr lang="en-US" sz="4000" dirty="0"/>
              <a:t>for quizzes and tests</a:t>
            </a:r>
          </a:p>
        </p:txBody>
      </p:sp>
      <p:pic>
        <p:nvPicPr>
          <p:cNvPr id="8" name="Content Placeholder 7" descr="studying.jpg"/>
          <p:cNvPicPr>
            <a:picLocks noGrp="1" noChangeAspect="1"/>
          </p:cNvPicPr>
          <p:nvPr>
            <p:ph sz="quarter" idx="4"/>
          </p:nvPr>
        </p:nvPicPr>
        <p:blipFill>
          <a:blip r:embed="rId3" cstate="print"/>
          <a:stretch>
            <a:fillRect/>
          </a:stretch>
        </p:blipFill>
        <p:spPr>
          <a:xfrm>
            <a:off x="5334000" y="2372349"/>
            <a:ext cx="3124199" cy="4170966"/>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Text Placeholder 2"/>
          <p:cNvSpPr>
            <a:spLocks noGrp="1"/>
          </p:cNvSpPr>
          <p:nvPr>
            <p:ph type="body" idx="1"/>
          </p:nvPr>
        </p:nvSpPr>
        <p:spPr>
          <a:xfrm>
            <a:off x="457200" y="457200"/>
            <a:ext cx="4040188" cy="1717675"/>
          </a:xfrm>
        </p:spPr>
        <p:txBody>
          <a:bodyPr/>
          <a:lstStyle/>
          <a:p>
            <a:pPr lvl="0" algn="ctr"/>
            <a:r>
              <a:rPr lang="en-US" dirty="0" smtClean="0"/>
              <a:t>Keep </a:t>
            </a:r>
            <a:r>
              <a:rPr lang="en-US" dirty="0"/>
              <a:t>track of the assignments, homework and class progress on a daily basis</a:t>
            </a:r>
          </a:p>
          <a:p>
            <a:pPr algn="ctr"/>
            <a:endParaRPr lang="en-US" dirty="0"/>
          </a:p>
        </p:txBody>
      </p:sp>
      <p:pic>
        <p:nvPicPr>
          <p:cNvPr id="7" name="Content Placeholder 6" descr="studying 3.jpg"/>
          <p:cNvPicPr>
            <a:picLocks noGrp="1" noChangeAspect="1"/>
          </p:cNvPicPr>
          <p:nvPr>
            <p:ph sz="half" idx="2"/>
          </p:nvPr>
        </p:nvPicPr>
        <p:blipFill>
          <a:blip r:embed="rId2" cstate="print"/>
          <a:stretch>
            <a:fillRect/>
          </a:stretch>
        </p:blipFill>
        <p:spPr>
          <a:xfrm>
            <a:off x="990600" y="1916417"/>
            <a:ext cx="3085569" cy="4636784"/>
          </a:xfrm>
        </p:spPr>
      </p:pic>
      <p:sp>
        <p:nvSpPr>
          <p:cNvPr id="5" name="Text Placeholder 4"/>
          <p:cNvSpPr>
            <a:spLocks noGrp="1"/>
          </p:cNvSpPr>
          <p:nvPr>
            <p:ph type="body" sz="quarter" idx="3"/>
          </p:nvPr>
        </p:nvSpPr>
        <p:spPr>
          <a:xfrm>
            <a:off x="4645025" y="457200"/>
            <a:ext cx="4041775" cy="1717675"/>
          </a:xfrm>
        </p:spPr>
        <p:txBody>
          <a:bodyPr/>
          <a:lstStyle/>
          <a:p>
            <a:pPr lvl="0" algn="ctr"/>
            <a:r>
              <a:rPr lang="en-US" sz="2800" dirty="0" smtClean="0"/>
              <a:t>Have </a:t>
            </a:r>
            <a:r>
              <a:rPr lang="en-US" sz="2800" dirty="0"/>
              <a:t>a study tool for the final exam at the end of the year</a:t>
            </a:r>
          </a:p>
          <a:p>
            <a:pPr algn="ctr"/>
            <a:endParaRPr lang="en-US" dirty="0"/>
          </a:p>
        </p:txBody>
      </p:sp>
      <p:pic>
        <p:nvPicPr>
          <p:cNvPr id="8" name="Content Placeholder 7" descr="studying 4.jpg"/>
          <p:cNvPicPr>
            <a:picLocks noGrp="1" noChangeAspect="1"/>
          </p:cNvPicPr>
          <p:nvPr>
            <p:ph sz="quarter" idx="4"/>
          </p:nvPr>
        </p:nvPicPr>
        <p:blipFill>
          <a:blip r:embed="rId3" cstate="print"/>
          <a:stretch>
            <a:fillRect/>
          </a:stretch>
        </p:blipFill>
        <p:spPr>
          <a:xfrm>
            <a:off x="4665599" y="1981200"/>
            <a:ext cx="4236802" cy="44958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lvl="0"/>
            <a:r>
              <a:rPr lang="en-US" sz="3600" dirty="0" smtClean="0"/>
              <a:t>Personalize </a:t>
            </a:r>
            <a:r>
              <a:rPr lang="en-US" sz="3600" dirty="0"/>
              <a:t>your learning experience in social studies by having a means to reflect thoughtfully, creatively, and individually</a:t>
            </a:r>
            <a:r>
              <a:rPr lang="en-US" sz="2400" dirty="0"/>
              <a:t/>
            </a:r>
            <a:br>
              <a:rPr lang="en-US" sz="2400" dirty="0"/>
            </a:br>
            <a:endParaRPr lang="en-US" sz="2400" dirty="0"/>
          </a:p>
        </p:txBody>
      </p:sp>
      <p:pic>
        <p:nvPicPr>
          <p:cNvPr id="4" name="Content Placeholder 3" descr="creativity.jpg"/>
          <p:cNvPicPr>
            <a:picLocks noGrp="1" noChangeAspect="1"/>
          </p:cNvPicPr>
          <p:nvPr>
            <p:ph idx="1"/>
          </p:nvPr>
        </p:nvPicPr>
        <p:blipFill>
          <a:blip r:embed="rId2" cstate="print"/>
          <a:stretch>
            <a:fillRect/>
          </a:stretch>
        </p:blipFill>
        <p:spPr>
          <a:xfrm>
            <a:off x="1600200" y="1740193"/>
            <a:ext cx="5943601" cy="4793848"/>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p:txBody>
          <a:bodyPr/>
          <a:lstStyle/>
          <a:p>
            <a:pPr lvl="0"/>
            <a:r>
              <a:rPr lang="en-US" dirty="0"/>
              <a:t>Spiral notebook* (at least 8.5”x11”) with at least 150 pages</a:t>
            </a:r>
          </a:p>
          <a:p>
            <a:pPr lvl="0"/>
            <a:r>
              <a:rPr lang="en-US" dirty="0"/>
              <a:t>Glue sticks</a:t>
            </a:r>
          </a:p>
          <a:p>
            <a:pPr lvl="0"/>
            <a:r>
              <a:rPr lang="en-US" dirty="0"/>
              <a:t>Colored pencils for artwork (NO MARKERS OR FELT-TIP PENS)</a:t>
            </a:r>
          </a:p>
          <a:p>
            <a:r>
              <a:rPr lang="en-US" dirty="0"/>
              <a:t>*A second spiral notebook may be needed for the second semester if first semester notebook is in poor condition or full.</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a:t>
            </a:r>
            <a:endParaRPr lang="en-US" dirty="0"/>
          </a:p>
        </p:txBody>
      </p:sp>
      <p:sp>
        <p:nvSpPr>
          <p:cNvPr id="3" name="Content Placeholder 2"/>
          <p:cNvSpPr>
            <a:spLocks noGrp="1"/>
          </p:cNvSpPr>
          <p:nvPr>
            <p:ph idx="1"/>
          </p:nvPr>
        </p:nvSpPr>
        <p:spPr>
          <a:xfrm>
            <a:off x="457200" y="1600200"/>
            <a:ext cx="8229600" cy="5105400"/>
          </a:xfrm>
        </p:spPr>
        <p:txBody>
          <a:bodyPr>
            <a:normAutofit fontScale="70000" lnSpcReduction="20000"/>
          </a:bodyPr>
          <a:lstStyle/>
          <a:p>
            <a:r>
              <a:rPr lang="en-US" sz="4000" dirty="0"/>
              <a:t>The structure of the interactive learning log will generally be:</a:t>
            </a:r>
          </a:p>
          <a:p>
            <a:pPr lvl="0"/>
            <a:r>
              <a:rPr lang="en-US" sz="4000" dirty="0"/>
              <a:t>A date for each entry</a:t>
            </a:r>
          </a:p>
          <a:p>
            <a:pPr lvl="0"/>
            <a:r>
              <a:rPr lang="en-US" sz="4000" dirty="0"/>
              <a:t>A page number for each entry (as assigned by the teacher)</a:t>
            </a:r>
          </a:p>
          <a:p>
            <a:pPr lvl="0"/>
            <a:r>
              <a:rPr lang="en-US" sz="4000" dirty="0"/>
              <a:t>Notes, skill checks, study guides and labs providing content will always go on the right page of the spiral notebook.</a:t>
            </a:r>
          </a:p>
          <a:p>
            <a:pPr lvl="0"/>
            <a:r>
              <a:rPr lang="en-US" sz="4000" dirty="0"/>
              <a:t>Processing activities such as letters, artwork, stories, speeches, scripts, concepts maps, outlines, etc., will always go on the left page of the spiral notebook.  Always use color, it helps the brain learn and organize information.</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417</Words>
  <Application>Microsoft Office PowerPoint</Application>
  <PresentationFormat>On-screen Show (4:3)</PresentationFormat>
  <Paragraphs>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Problem: Where are my notes for class?</vt:lpstr>
      <vt:lpstr>Results:</vt:lpstr>
      <vt:lpstr>The Solution: History Interactive Learning Log “HILL”</vt:lpstr>
      <vt:lpstr>The purpose of the “HILL”</vt:lpstr>
      <vt:lpstr>Slide 5</vt:lpstr>
      <vt:lpstr>Slide 6</vt:lpstr>
      <vt:lpstr>Personalize your learning experience in social studies by having a means to reflect thoughtfully, creatively, and individually </vt:lpstr>
      <vt:lpstr>Requirements</vt:lpstr>
      <vt:lpstr>Structure</vt:lpstr>
      <vt:lpstr>Set up</vt:lpstr>
      <vt:lpstr>IT IS YOUR RESPONSIBILITY TO GET THE MATERIAL AFTER AN ABSENCE AND ADD IT TO YOUR HILL! </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Interactive Learning Log “HILL”</dc:title>
  <dc:creator>gkasse</dc:creator>
  <cp:lastModifiedBy>gkasse</cp:lastModifiedBy>
  <cp:revision>15</cp:revision>
  <dcterms:created xsi:type="dcterms:W3CDTF">2013-07-28T23:34:51Z</dcterms:created>
  <dcterms:modified xsi:type="dcterms:W3CDTF">2013-07-30T18:34:24Z</dcterms:modified>
</cp:coreProperties>
</file>