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D2658B-80B8-44F6-9B7C-FEEFB30D91BA}"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8F6A1-E940-48F4-B86F-E5E57749F24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2658B-80B8-44F6-9B7C-FEEFB30D91BA}"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8F6A1-E940-48F4-B86F-E5E57749F2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2658B-80B8-44F6-9B7C-FEEFB30D91BA}"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8F6A1-E940-48F4-B86F-E5E57749F2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2658B-80B8-44F6-9B7C-FEEFB30D91BA}"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8F6A1-E940-48F4-B86F-E5E57749F2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D2658B-80B8-44F6-9B7C-FEEFB30D91BA}"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8F6A1-E940-48F4-B86F-E5E57749F24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D2658B-80B8-44F6-9B7C-FEEFB30D91BA}"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48F6A1-E940-48F4-B86F-E5E57749F2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D2658B-80B8-44F6-9B7C-FEEFB30D91BA}" type="datetimeFigureOut">
              <a:rPr lang="en-US" smtClean="0"/>
              <a:t>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48F6A1-E940-48F4-B86F-E5E57749F2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D2658B-80B8-44F6-9B7C-FEEFB30D91BA}" type="datetimeFigureOut">
              <a:rPr lang="en-US" smtClean="0"/>
              <a:t>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48F6A1-E940-48F4-B86F-E5E57749F2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2658B-80B8-44F6-9B7C-FEEFB30D91BA}" type="datetimeFigureOut">
              <a:rPr lang="en-US" smtClean="0"/>
              <a:t>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48F6A1-E940-48F4-B86F-E5E57749F2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D2658B-80B8-44F6-9B7C-FEEFB30D91BA}"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48F6A1-E940-48F4-B86F-E5E57749F2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D2658B-80B8-44F6-9B7C-FEEFB30D91BA}"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48F6A1-E940-48F4-B86F-E5E57749F24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2658B-80B8-44F6-9B7C-FEEFB30D91BA}" type="datetimeFigureOut">
              <a:rPr lang="en-US" smtClean="0"/>
              <a:t>2/16/2015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8F6A1-E940-48F4-B86F-E5E57749F2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timemaps.com/civilisation-minoan" TargetMode="External"/><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timemaps.com/history/ancient-greece-1500bc" TargetMode="Externa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hyperlink" Target="http://www.timemaps.com/history/syria-1000bc" TargetMode="External"/><Relationship Id="rId5" Type="http://schemas.openxmlformats.org/officeDocument/2006/relationships/hyperlink" Target="http://www.timemaps.com/history-ancient-greece" TargetMode="External"/><Relationship Id="rId4" Type="http://schemas.openxmlformats.org/officeDocument/2006/relationships/hyperlink" Target="http://www.timemaps.com/civilization/Minoan-civilizat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timemaps.com/history/ancient-greece-1000bc" TargetMode="External"/><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hyperlink" Target="http://www.timemaps.com/history/syria-1000bc" TargetMode="External"/><Relationship Id="rId5" Type="http://schemas.openxmlformats.org/officeDocument/2006/relationships/hyperlink" Target="http://www.timemaps.com/history-ancient-greece" TargetMode="External"/><Relationship Id="rId4" Type="http://schemas.openxmlformats.org/officeDocument/2006/relationships/hyperlink" Target="http://www.timemaps.com/civilization-ancient-greek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timemaps.com/history/ancient-greece-500bc" TargetMode="External"/><Relationship Id="rId2" Type="http://schemas.openxmlformats.org/officeDocument/2006/relationships/image" Target="../media/image4.jpeg"/><Relationship Id="rId1" Type="http://schemas.openxmlformats.org/officeDocument/2006/relationships/slideLayout" Target="../slideLayouts/slideLayout4.xml"/><Relationship Id="rId6" Type="http://schemas.openxmlformats.org/officeDocument/2006/relationships/hyperlink" Target="http://www.timemaps.com/history-middle-east-200bc" TargetMode="External"/><Relationship Id="rId5" Type="http://schemas.openxmlformats.org/officeDocument/2006/relationships/hyperlink" Target="http://www.timemaps.com/civilization-ancient-greeks" TargetMode="External"/><Relationship Id="rId4" Type="http://schemas.openxmlformats.org/officeDocument/2006/relationships/hyperlink" Target="http://www.timemaps.com/history-ancient-greec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timemaps.com/history/europe-30bc" TargetMode="External"/><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Greek Maps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Greece 1500 BCE</a:t>
            </a:r>
            <a:endParaRPr lang="en-US" dirty="0"/>
          </a:p>
        </p:txBody>
      </p:sp>
      <p:pic>
        <p:nvPicPr>
          <p:cNvPr id="7" name="Content Placeholder 6" descr="map greece 1500 bc.jpg"/>
          <p:cNvPicPr>
            <a:picLocks noGrp="1" noChangeAspect="1"/>
          </p:cNvPicPr>
          <p:nvPr>
            <p:ph sz="half" idx="1"/>
          </p:nvPr>
        </p:nvPicPr>
        <p:blipFill>
          <a:blip r:embed="rId2" cstate="print"/>
          <a:stretch>
            <a:fillRect/>
          </a:stretch>
        </p:blipFill>
        <p:spPr>
          <a:xfrm>
            <a:off x="457200" y="2284089"/>
            <a:ext cx="4038600" cy="3158185"/>
          </a:xfrm>
        </p:spPr>
      </p:pic>
      <p:sp>
        <p:nvSpPr>
          <p:cNvPr id="6" name="Content Placeholder 5"/>
          <p:cNvSpPr>
            <a:spLocks noGrp="1"/>
          </p:cNvSpPr>
          <p:nvPr>
            <p:ph sz="half" idx="2"/>
          </p:nvPr>
        </p:nvSpPr>
        <p:spPr/>
        <p:txBody>
          <a:bodyPr>
            <a:normAutofit fontScale="55000" lnSpcReduction="20000"/>
          </a:bodyPr>
          <a:lstStyle/>
          <a:p>
            <a:r>
              <a:rPr lang="en-US" dirty="0"/>
              <a:t>On the island of Crete, the first civilization in European history - </a:t>
            </a:r>
            <a:r>
              <a:rPr lang="en-US" dirty="0" err="1"/>
              <a:t>the</a:t>
            </a:r>
            <a:r>
              <a:rPr lang="en-US" dirty="0" err="1">
                <a:hlinkClick r:id="rId3" tooltip="short survey of Minoan civilization"/>
              </a:rPr>
              <a:t>Minoan</a:t>
            </a:r>
            <a:r>
              <a:rPr lang="en-US" dirty="0"/>
              <a:t> - has been flourishing since around 2000 BC. This is </a:t>
            </a:r>
            <a:r>
              <a:rPr lang="en-US" dirty="0" err="1"/>
              <a:t>centred</a:t>
            </a:r>
            <a:r>
              <a:rPr lang="en-US" dirty="0"/>
              <a:t> on some of the most sophisticated palace-complexes in the world at that time, distributed across the island. Of these, Knossos is the largest and most elaborate. Minoan Crete is a well-developed state with trading contacts throughout the eastern Mediterranean.</a:t>
            </a:r>
            <a:r>
              <a:rPr lang="en-US" dirty="0" smtClean="0"/>
              <a:t/>
            </a:r>
            <a:br>
              <a:rPr lang="en-US" dirty="0" smtClean="0"/>
            </a:br>
            <a:r>
              <a:rPr lang="en-US" dirty="0" smtClean="0"/>
              <a:t/>
            </a:r>
            <a:br>
              <a:rPr lang="en-US" dirty="0" smtClean="0"/>
            </a:br>
            <a:r>
              <a:rPr lang="en-US" dirty="0"/>
              <a:t>On the mainland of Greece and throughout the Aegean sea, another civilization, the </a:t>
            </a:r>
            <a:r>
              <a:rPr lang="en-US" dirty="0" err="1"/>
              <a:t>Mycenaen</a:t>
            </a:r>
            <a:r>
              <a:rPr lang="en-US" dirty="0"/>
              <a:t>, also flourishes. This consists of many small kingdoms, at Mycenae, Troy and other places famous in the epics of later Greeks, and ruled by warrior lords in their thick-walled palaces.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Greece 1500-1000 BCE</a:t>
            </a:r>
            <a:endParaRPr lang="en-US" dirty="0"/>
          </a:p>
        </p:txBody>
      </p:sp>
      <p:pic>
        <p:nvPicPr>
          <p:cNvPr id="5" name="Content Placeholder 4" descr="map greece 1000 bc.jpg"/>
          <p:cNvPicPr>
            <a:picLocks noGrp="1" noChangeAspect="1"/>
          </p:cNvPicPr>
          <p:nvPr>
            <p:ph sz="half" idx="1"/>
          </p:nvPr>
        </p:nvPicPr>
        <p:blipFill>
          <a:blip r:embed="rId2" cstate="print"/>
          <a:stretch>
            <a:fillRect/>
          </a:stretch>
        </p:blipFill>
        <p:spPr>
          <a:xfrm>
            <a:off x="457200" y="2284089"/>
            <a:ext cx="4038600" cy="3158185"/>
          </a:xfrm>
        </p:spPr>
      </p:pic>
      <p:sp>
        <p:nvSpPr>
          <p:cNvPr id="4" name="Content Placeholder 3"/>
          <p:cNvSpPr>
            <a:spLocks noGrp="1"/>
          </p:cNvSpPr>
          <p:nvPr>
            <p:ph sz="half" idx="2"/>
          </p:nvPr>
        </p:nvSpPr>
        <p:spPr/>
        <p:txBody>
          <a:bodyPr>
            <a:normAutofit fontScale="47500" lnSpcReduction="20000"/>
          </a:bodyPr>
          <a:lstStyle/>
          <a:p>
            <a:r>
              <a:rPr lang="en-US" dirty="0"/>
              <a:t>The </a:t>
            </a:r>
            <a:r>
              <a:rPr lang="en-US" dirty="0">
                <a:hlinkClick r:id="rId3" tooltip="Previous map, Ancient Greece in 1500 BC, at the time of the Minoan and Mycenaean civilizations"/>
              </a:rPr>
              <a:t>past few centuries</a:t>
            </a:r>
            <a:r>
              <a:rPr lang="en-US" dirty="0"/>
              <a:t> have been </a:t>
            </a:r>
            <a:r>
              <a:rPr lang="en-US" dirty="0" err="1"/>
              <a:t>tumultous</a:t>
            </a:r>
            <a:r>
              <a:rPr lang="en-US" dirty="0"/>
              <a:t> ones for the inhabitants of Greece and the Aegean. The </a:t>
            </a:r>
            <a:r>
              <a:rPr lang="en-US" dirty="0">
                <a:hlinkClick r:id="rId4"/>
              </a:rPr>
              <a:t>Minoan </a:t>
            </a:r>
            <a:r>
              <a:rPr lang="en-US" dirty="0" err="1">
                <a:hlinkClick r:id="rId4"/>
              </a:rPr>
              <a:t>civilization</a:t>
            </a:r>
            <a:r>
              <a:rPr lang="en-US" dirty="0" err="1"/>
              <a:t>of</a:t>
            </a:r>
            <a:r>
              <a:rPr lang="en-US" dirty="0"/>
              <a:t> Crete came to an abrupt end about 1400 BC. The </a:t>
            </a:r>
            <a:r>
              <a:rPr lang="en-US" dirty="0">
                <a:hlinkClick r:id="rId5" tooltip="link to history of Ancient Greece: Mycenae"/>
              </a:rPr>
              <a:t>Mycenaean world</a:t>
            </a:r>
            <a:r>
              <a:rPr lang="en-US" dirty="0"/>
              <a:t> continued to flourish, however, and southern Greece was the centre of a trade network which dominated the eastern Mediterranean. Mycenaean colonies appeared in southern Italy, Sicily, Asia Minor, and as far as Egypt and Palestine.</a:t>
            </a:r>
            <a:br>
              <a:rPr lang="en-US" dirty="0"/>
            </a:br>
            <a:r>
              <a:rPr lang="en-US" dirty="0"/>
              <a:t/>
            </a:r>
            <a:br>
              <a:rPr lang="en-US" dirty="0"/>
            </a:br>
            <a:r>
              <a:rPr lang="en-US" dirty="0"/>
              <a:t>After 1200 BC, however, this civilization too fell into rapid decline, a process almost certainly connected to the movement of peoples from central Europe. Evidence of writing and other features of a more complex society vanished at this time. Thus ended the first ancient European civilizations. Greece is now home to small-scale, illiterate tribal societies.</a:t>
            </a:r>
          </a:p>
          <a:p>
            <a:r>
              <a:rPr lang="en-US" dirty="0"/>
              <a:t>About now, however, the islands and coasts of Greece and the Aegean are starting to be visited by </a:t>
            </a:r>
            <a:r>
              <a:rPr lang="en-US" dirty="0">
                <a:hlinkClick r:id="rId6" tooltip="History map of Syria in 1000 BC, at the time of the Phoenicians"/>
              </a:rPr>
              <a:t>Phoenician</a:t>
            </a:r>
            <a:r>
              <a:rPr lang="en-US" dirty="0"/>
              <a:t> merchants, from Syria. Through their influence, the Greeks will be reintroduced to literate civilization during the coming centuries.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Greece 1000-500 BCE</a:t>
            </a:r>
            <a:endParaRPr lang="en-US" dirty="0"/>
          </a:p>
        </p:txBody>
      </p:sp>
      <p:pic>
        <p:nvPicPr>
          <p:cNvPr id="5" name="Content Placeholder 4" descr="map greece 500 bc.jpg"/>
          <p:cNvPicPr>
            <a:picLocks noGrp="1" noChangeAspect="1"/>
          </p:cNvPicPr>
          <p:nvPr>
            <p:ph sz="half" idx="1"/>
          </p:nvPr>
        </p:nvPicPr>
        <p:blipFill>
          <a:blip r:embed="rId2" cstate="print"/>
          <a:stretch>
            <a:fillRect/>
          </a:stretch>
        </p:blipFill>
        <p:spPr>
          <a:xfrm>
            <a:off x="457200" y="2284089"/>
            <a:ext cx="4038600" cy="3158185"/>
          </a:xfrm>
        </p:spPr>
      </p:pic>
      <p:sp>
        <p:nvSpPr>
          <p:cNvPr id="4" name="Content Placeholder 3"/>
          <p:cNvSpPr>
            <a:spLocks noGrp="1"/>
          </p:cNvSpPr>
          <p:nvPr>
            <p:ph sz="half" idx="2"/>
          </p:nvPr>
        </p:nvSpPr>
        <p:spPr/>
        <p:txBody>
          <a:bodyPr>
            <a:normAutofit fontScale="47500" lnSpcReduction="20000"/>
          </a:bodyPr>
          <a:lstStyle/>
          <a:p>
            <a:r>
              <a:rPr lang="en-US" dirty="0"/>
              <a:t>The region of Greece and the Aegean Sea is fragmented into steep mountains and valleys, as well as many small islands. Over the </a:t>
            </a:r>
            <a:r>
              <a:rPr lang="en-US" dirty="0">
                <a:hlinkClick r:id="rId3" tooltip="Previous map, Ancient Greece in 1000 BC, during its Dark Ages"/>
              </a:rPr>
              <a:t>past centuries</a:t>
            </a:r>
            <a:r>
              <a:rPr lang="en-US" dirty="0"/>
              <a:t> this has caused the populations here to form several hundred tiny </a:t>
            </a:r>
            <a:r>
              <a:rPr lang="en-US" dirty="0">
                <a:hlinkClick r:id="rId4" tooltip="More on Ancient Greek city-states"/>
              </a:rPr>
              <a:t>city-states</a:t>
            </a:r>
            <a:r>
              <a:rPr lang="en-US" dirty="0"/>
              <a:t>. The mountainous nature of the landscape has encouraged coastal Greek states to look out to sea. Many have sent out </a:t>
            </a:r>
            <a:r>
              <a:rPr lang="en-US" dirty="0">
                <a:hlinkClick r:id="rId5" tooltip="Link to more on Greek colonies"/>
              </a:rPr>
              <a:t>overseas colonies</a:t>
            </a:r>
            <a:r>
              <a:rPr lang="en-US" dirty="0"/>
              <a:t>, so that Greek culture is now spread far and wide across the Mediterranean basin.</a:t>
            </a:r>
          </a:p>
          <a:p>
            <a:r>
              <a:rPr lang="en-US" dirty="0"/>
              <a:t>In the centuries after 1000 BC, contact with </a:t>
            </a:r>
            <a:r>
              <a:rPr lang="en-US" dirty="0">
                <a:hlinkClick r:id="rId6" tooltip="History map of Syria in 1000 BC, at the time of the Phoenicians"/>
              </a:rPr>
              <a:t>Phoenician</a:t>
            </a:r>
            <a:r>
              <a:rPr lang="en-US" dirty="0"/>
              <a:t> traders from Syria led to the introduction of the alphabet, amongst other things.</a:t>
            </a:r>
            <a:br>
              <a:rPr lang="en-US" dirty="0"/>
            </a:br>
            <a:endParaRPr lang="en-US" dirty="0"/>
          </a:p>
          <a:p>
            <a:r>
              <a:rPr lang="en-US" dirty="0"/>
              <a:t>By this period, most Greek city-states have a </a:t>
            </a:r>
            <a:r>
              <a:rPr lang="en-US" dirty="0">
                <a:hlinkClick r:id="rId5" tooltip="More on the origin of Ancient Greek republics"/>
              </a:rPr>
              <a:t>republican</a:t>
            </a:r>
            <a:r>
              <a:rPr lang="en-US" dirty="0"/>
              <a:t> form of government. Political life in these states is often unstable, but they allow a degree of freedom unknown in other lands. This has given rise to the dramatic </a:t>
            </a:r>
            <a:r>
              <a:rPr lang="en-US" dirty="0">
                <a:hlinkClick r:id="rId5" tooltip="More on Ancient Greek philosophy"/>
              </a:rPr>
              <a:t>intellectual achievements</a:t>
            </a:r>
            <a:r>
              <a:rPr lang="en-US" dirty="0"/>
              <a:t> of Greek civilization. Some of these states have become the first democracies in world history; the largest is </a:t>
            </a:r>
            <a:r>
              <a:rPr lang="en-US" dirty="0">
                <a:hlinkClick r:id="rId5" tooltip="More on the rise of democracy in Athens"/>
              </a:rPr>
              <a:t>Athens</a:t>
            </a:r>
            <a:r>
              <a:rPr lang="en-US" dirty="0"/>
              <a:t>, soon to be one of the most famous </a:t>
            </a:r>
            <a:r>
              <a:rPr lang="en-US" dirty="0" err="1"/>
              <a:t>centres</a:t>
            </a:r>
            <a:r>
              <a:rPr lang="en-US" dirty="0"/>
              <a:t> of culture in the ancient world.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Greece 500-200 BCE</a:t>
            </a:r>
            <a:endParaRPr lang="en-US" dirty="0"/>
          </a:p>
        </p:txBody>
      </p:sp>
      <p:pic>
        <p:nvPicPr>
          <p:cNvPr id="5" name="Content Placeholder 4" descr="map greece 200 bc.jpg"/>
          <p:cNvPicPr>
            <a:picLocks noGrp="1" noChangeAspect="1"/>
          </p:cNvPicPr>
          <p:nvPr>
            <p:ph sz="half" idx="1"/>
          </p:nvPr>
        </p:nvPicPr>
        <p:blipFill>
          <a:blip r:embed="rId2" cstate="print"/>
          <a:stretch>
            <a:fillRect/>
          </a:stretch>
        </p:blipFill>
        <p:spPr>
          <a:xfrm>
            <a:off x="457200" y="2284089"/>
            <a:ext cx="4038600" cy="3158185"/>
          </a:xfrm>
        </p:spPr>
      </p:pic>
      <p:sp>
        <p:nvSpPr>
          <p:cNvPr id="4" name="Content Placeholder 3"/>
          <p:cNvSpPr>
            <a:spLocks noGrp="1"/>
          </p:cNvSpPr>
          <p:nvPr>
            <p:ph sz="half" idx="2"/>
          </p:nvPr>
        </p:nvSpPr>
        <p:spPr/>
        <p:txBody>
          <a:bodyPr>
            <a:normAutofit fontScale="47500" lnSpcReduction="20000"/>
          </a:bodyPr>
          <a:lstStyle/>
          <a:p>
            <a:r>
              <a:rPr lang="en-US" dirty="0"/>
              <a:t>The years after </a:t>
            </a:r>
            <a:r>
              <a:rPr lang="en-US" dirty="0">
                <a:hlinkClick r:id="rId3" tooltip="Previous map, Ancient Greece in 500 BC, just prior to the Persian Wars"/>
              </a:rPr>
              <a:t>500 BC</a:t>
            </a:r>
            <a:r>
              <a:rPr lang="en-US" dirty="0"/>
              <a:t> saw the Greek city-states, under the leadership of Athens and Sparta, see off an attempt by the mighty </a:t>
            </a:r>
            <a:r>
              <a:rPr lang="en-US" dirty="0">
                <a:hlinkClick r:id="rId4"/>
              </a:rPr>
              <a:t>Persian Empire to conquer them</a:t>
            </a:r>
            <a:r>
              <a:rPr lang="en-US" dirty="0"/>
              <a:t>. This struggle opened two centuries in which the Greek city-states reached their brilliant cultural peak, culminating in the </a:t>
            </a:r>
            <a:r>
              <a:rPr lang="en-US" dirty="0">
                <a:hlinkClick r:id="rId5" tooltip="More on Ancient Greek philosophy"/>
              </a:rPr>
              <a:t>philosophical achievements</a:t>
            </a:r>
            <a:r>
              <a:rPr lang="en-US" dirty="0"/>
              <a:t> of Socrates, Plato and Aristotle. These would lay much of the foundations for two thousand years of European thought. The cultural brilliance was accompanied by unceasing warfare, however, when led to the Greek city-states being eclipsed by new, larger powers.</a:t>
            </a:r>
          </a:p>
          <a:p>
            <a:r>
              <a:rPr lang="en-US" dirty="0"/>
              <a:t>To the north of Greece, the kingdom of Macedonia rose to prominence under Philip II (reigned 359-336 BC) and even more so under his son, </a:t>
            </a:r>
            <a:r>
              <a:rPr lang="en-US" dirty="0">
                <a:hlinkClick r:id="rId6" tooltip="Alexander the Great"/>
              </a:rPr>
              <a:t>Alexander the Great</a:t>
            </a:r>
            <a:r>
              <a:rPr lang="en-US" dirty="0"/>
              <a:t> (reigned 336-323 BC), under whom it briefly controlled one of the largest empires the world has yet seen. Since then Macedonia has played its part as one of the leading kingdoms of the region, along with Egypt and Syria. These kingdoms now overshadow the many small city-states of Greece.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Greece 30 BCE</a:t>
            </a:r>
            <a:endParaRPr lang="en-US"/>
          </a:p>
        </p:txBody>
      </p:sp>
      <p:pic>
        <p:nvPicPr>
          <p:cNvPr id="5" name="Content Placeholder 4" descr="map greece 30 bc.jpg"/>
          <p:cNvPicPr>
            <a:picLocks noGrp="1" noChangeAspect="1"/>
          </p:cNvPicPr>
          <p:nvPr>
            <p:ph sz="half" idx="1"/>
          </p:nvPr>
        </p:nvPicPr>
        <p:blipFill>
          <a:blip r:embed="rId2" cstate="print"/>
          <a:stretch>
            <a:fillRect/>
          </a:stretch>
        </p:blipFill>
        <p:spPr>
          <a:xfrm>
            <a:off x="457200" y="2284089"/>
            <a:ext cx="4038600" cy="3158185"/>
          </a:xfrm>
        </p:spPr>
      </p:pic>
      <p:sp>
        <p:nvSpPr>
          <p:cNvPr id="4" name="Content Placeholder 3"/>
          <p:cNvSpPr>
            <a:spLocks noGrp="1"/>
          </p:cNvSpPr>
          <p:nvPr>
            <p:ph sz="half" idx="2"/>
          </p:nvPr>
        </p:nvSpPr>
        <p:spPr/>
        <p:txBody>
          <a:bodyPr>
            <a:normAutofit fontScale="55000" lnSpcReduction="20000"/>
          </a:bodyPr>
          <a:lstStyle/>
          <a:p>
            <a:r>
              <a:rPr lang="en-US" dirty="0"/>
              <a:t>The Greek city-states and the kingdom of Macedon were no match for the rising power of </a:t>
            </a:r>
            <a:r>
              <a:rPr lang="en-US" dirty="0">
                <a:hlinkClick r:id="rId3" tooltip="History map of Europe in 30 BC, showing the power of Rome at that time"/>
              </a:rPr>
              <a:t>Rome</a:t>
            </a:r>
            <a:r>
              <a:rPr lang="en-US" dirty="0"/>
              <a:t>, and by 146 BC, after a series of wars, the Romans were in complete control of the region. The Roman occupation culminated in the destruction of the famous city of Corinth, since been resurrected as a Roman colony by Julius Caesar. Roman governors now rule these provinces, but the Greek cities continue to elect own magistrates and run their own affairs. The late Roman Republic saw a degree of oppression and misrule by several Roman governors, but now, under the firm rule of Augustus, the people of Greece know peace and good governance.</a:t>
            </a:r>
            <a:r>
              <a:rPr lang="en-US" dirty="0" smtClean="0"/>
              <a:t/>
            </a:r>
            <a:br>
              <a:rPr lang="en-US" dirty="0" smtClean="0"/>
            </a:br>
            <a:r>
              <a:rPr lang="en-US" dirty="0" smtClean="0"/>
              <a:t/>
            </a:r>
            <a:br>
              <a:rPr lang="en-US" dirty="0" smtClean="0"/>
            </a:br>
            <a:r>
              <a:rPr lang="en-US" dirty="0"/>
              <a:t>When the Romans annexed Macedonia and Greece, in 146 BC, they gave the Thracians their own kingdom. Since then the Romans have had to get involved in the power struggles within the Thracian royal family from time to time, and will eventually be forced to annex the kingdom entirely.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76</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Greek Maps</vt:lpstr>
      <vt:lpstr>Greece 1500 BCE</vt:lpstr>
      <vt:lpstr>Greece 1500-1000 BCE</vt:lpstr>
      <vt:lpstr>Greece 1000-500 BCE</vt:lpstr>
      <vt:lpstr>Greece 500-200 BCE</vt:lpstr>
      <vt:lpstr>Greece 30 BCE</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Maps</dc:title>
  <dc:creator>gkasse</dc:creator>
  <cp:lastModifiedBy>gkasse</cp:lastModifiedBy>
  <cp:revision>6</cp:revision>
  <dcterms:created xsi:type="dcterms:W3CDTF">2015-02-16T18:30:09Z</dcterms:created>
  <dcterms:modified xsi:type="dcterms:W3CDTF">2015-02-16T18:37:32Z</dcterms:modified>
</cp:coreProperties>
</file>