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6EE34A-A613-4D57-9B63-7ED75F5B6E15}"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EE34A-A613-4D57-9B63-7ED75F5B6E15}"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EE34A-A613-4D57-9B63-7ED75F5B6E15}"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EE34A-A613-4D57-9B63-7ED75F5B6E15}"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EE34A-A613-4D57-9B63-7ED75F5B6E15}"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EE34A-A613-4D57-9B63-7ED75F5B6E15}"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6EE34A-A613-4D57-9B63-7ED75F5B6E15}" type="datetimeFigureOut">
              <a:rPr lang="en-US" smtClean="0"/>
              <a:pPr/>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6EE34A-A613-4D57-9B63-7ED75F5B6E15}" type="datetimeFigureOut">
              <a:rPr lang="en-US" smtClean="0"/>
              <a:pPr/>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EE34A-A613-4D57-9B63-7ED75F5B6E15}" type="datetimeFigureOut">
              <a:rPr lang="en-US" smtClean="0"/>
              <a:pPr/>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EE34A-A613-4D57-9B63-7ED75F5B6E15}"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EE34A-A613-4D57-9B63-7ED75F5B6E15}"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B53CB-1574-4709-889A-FEFA564EAA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EE34A-A613-4D57-9B63-7ED75F5B6E15}" type="datetimeFigureOut">
              <a:rPr lang="en-US" smtClean="0"/>
              <a:pPr/>
              <a:t>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B53CB-1574-4709-889A-FEFA564EAA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timemaps.com/history/south-america-979ad" TargetMode="External"/><Relationship Id="rId2" Type="http://schemas.openxmlformats.org/officeDocument/2006/relationships/image" Target="../media/image16.jpeg"/><Relationship Id="rId1" Type="http://schemas.openxmlformats.org/officeDocument/2006/relationships/slideLayout" Target="../slideLayouts/slideLayout4.xml"/><Relationship Id="rId4" Type="http://schemas.openxmlformats.org/officeDocument/2006/relationships/hyperlink" Target="http://www.timemaps.com/history/peru-1215a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timemaps.com/history/south-america-1215ad" TargetMode="External"/><Relationship Id="rId2" Type="http://schemas.openxmlformats.org/officeDocument/2006/relationships/image" Target="../media/image17.jpeg"/><Relationship Id="rId1" Type="http://schemas.openxmlformats.org/officeDocument/2006/relationships/slideLayout" Target="../slideLayouts/slideLayout4.xml"/><Relationship Id="rId6" Type="http://schemas.openxmlformats.org/officeDocument/2006/relationships/hyperlink" Target="http://www.timemaps.com/history/venezuela-1453ad" TargetMode="External"/><Relationship Id="rId5" Type="http://schemas.openxmlformats.org/officeDocument/2006/relationships/hyperlink" Target="http://www.timemaps.com/history/brazil-1453ad" TargetMode="External"/><Relationship Id="rId4" Type="http://schemas.openxmlformats.org/officeDocument/2006/relationships/hyperlink" Target="http://www.timemaps.com/history/peru-1453ad"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timemaps.com/history/chile-1648ad" TargetMode="External"/><Relationship Id="rId3" Type="http://schemas.openxmlformats.org/officeDocument/2006/relationships/hyperlink" Target="http://www.timemaps.com/history/south-america-1453ad" TargetMode="External"/><Relationship Id="rId7" Type="http://schemas.openxmlformats.org/officeDocument/2006/relationships/hyperlink" Target="http://www.timemaps.com/history/argentina-1648ad" TargetMode="External"/><Relationship Id="rId2" Type="http://schemas.openxmlformats.org/officeDocument/2006/relationships/image" Target="../media/image18.jpeg"/><Relationship Id="rId1" Type="http://schemas.openxmlformats.org/officeDocument/2006/relationships/slideLayout" Target="../slideLayouts/slideLayout4.xml"/><Relationship Id="rId6" Type="http://schemas.openxmlformats.org/officeDocument/2006/relationships/hyperlink" Target="http://www.timemaps.com/history/venezuela-1648ad" TargetMode="External"/><Relationship Id="rId5" Type="http://schemas.openxmlformats.org/officeDocument/2006/relationships/hyperlink" Target="http://www.timemaps.com/history/brazil-1648ad" TargetMode="External"/><Relationship Id="rId4" Type="http://schemas.openxmlformats.org/officeDocument/2006/relationships/hyperlink" Target="http://www.timemaps.com/history/peru-1648a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American Maps</a:t>
            </a:r>
            <a:endParaRPr lang="en-US" dirty="0"/>
          </a:p>
        </p:txBody>
      </p:sp>
      <p:sp>
        <p:nvSpPr>
          <p:cNvPr id="5" name="Content Placeholder 4"/>
          <p:cNvSpPr>
            <a:spLocks noGrp="1"/>
          </p:cNvSpPr>
          <p:nvPr>
            <p:ph idx="1"/>
          </p:nvPr>
        </p:nvSpPr>
        <p:spPr/>
        <p:txBody>
          <a:bodyPr/>
          <a:lstStyle/>
          <a:p>
            <a:endParaRPr lang="en-US"/>
          </a:p>
        </p:txBody>
      </p:sp>
      <p:pic>
        <p:nvPicPr>
          <p:cNvPr id="4" name="Picture 3" descr="Americas.jpg"/>
          <p:cNvPicPr>
            <a:picLocks noChangeAspect="1"/>
          </p:cNvPicPr>
          <p:nvPr/>
        </p:nvPicPr>
        <p:blipFill>
          <a:blip r:embed="rId2" cstate="print"/>
          <a:stretch>
            <a:fillRect/>
          </a:stretch>
        </p:blipFill>
        <p:spPr>
          <a:xfrm>
            <a:off x="1981200" y="1524000"/>
            <a:ext cx="4495800" cy="4495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200-500 CE</a:t>
            </a:r>
            <a:endParaRPr lang="en-US" dirty="0"/>
          </a:p>
        </p:txBody>
      </p:sp>
      <p:pic>
        <p:nvPicPr>
          <p:cNvPr id="5" name="Content Placeholder 4" descr="map am 500 ce.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Teotihuacan continues to thrive. The great city exercises an influence which extends throughout the length and breadth of Mesoamerica. To what extent this is based on commercial ties or military power is unknown - no records have survived, even though this is a literate civilization.</a:t>
            </a:r>
          </a:p>
          <a:p>
            <a:r>
              <a:rPr lang="en-US" dirty="0"/>
              <a:t>In the lowlands of the Yucatan Peninsula the Mayan city-states have now reached their classical period. Teotihuacan exercises a strong cultural - and perhaps political - influence in the region, but the Maya are developing a mature, vibrant civilization of their own, which will soon experience the greatest cultural flowering in Pre-Columbian American history.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500-750 CE</a:t>
            </a:r>
            <a:endParaRPr lang="en-US" dirty="0"/>
          </a:p>
        </p:txBody>
      </p:sp>
      <p:pic>
        <p:nvPicPr>
          <p:cNvPr id="5" name="Content Placeholder 4" descr="map am 750 CE.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At about this time Teotihuacan is destroyed, after a century or so of decline. Temples are violently desecrated, monuments thrown down, and the entire city torched. In the aftermath, the Valley of Mexico is divided amongst several small city-states, each vying for Teotihuacan’s inheritance.</a:t>
            </a:r>
          </a:p>
          <a:p>
            <a:r>
              <a:rPr lang="en-US" dirty="0"/>
              <a:t>On the Yucatan Peninsula the Mayan civilization continues to flourish. The city states compete with one another both militarily and culturally, stimulating a very high level of artistic achievement in sculpture and architecture. In mathematics, they are more advanced than most peoples of the Old World at this time: they understand the concept of zero, and use a numeration system based on the same principle as decimal places. They also have an extremely accurate calendar, and a mastery of the science of astronomy.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750-979 CE</a:t>
            </a:r>
            <a:endParaRPr lang="en-US" dirty="0"/>
          </a:p>
        </p:txBody>
      </p:sp>
      <p:pic>
        <p:nvPicPr>
          <p:cNvPr id="5" name="Content Placeholder 4" descr="map am 979 ce.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Teotihuacan in size, has nevertheless grown to be a very large city. Like the people of Teotihuacan before them, the Toltec exercise a widespread influence - and perhaps a measure of military dominance - throughout Mesoamerica.  The memory of Tula will have a deep influence upon the imagination and beliefs of the later Aztec people.</a:t>
            </a:r>
          </a:p>
          <a:p>
            <a:r>
              <a:rPr lang="en-US" dirty="0"/>
              <a:t>In the 9</a:t>
            </a:r>
            <a:r>
              <a:rPr lang="en-US" baseline="30000" dirty="0"/>
              <a:t>th</a:t>
            </a:r>
            <a:r>
              <a:rPr lang="en-US" dirty="0"/>
              <a:t> century many Mayan city-states experienced a sudden collapse in population, while others went into steady decline; many of the historic cities of the Yucatan lowlands now lie abandoned. This may have been due to environmental decline, probably the result of an unsustainable level of population density.</a:t>
            </a:r>
          </a:p>
          <a:p>
            <a:r>
              <a:rPr lang="en-US" dirty="0"/>
              <a:t>In the north of the Yucatan Peninsula other Mayan cities continue to flourish. Uxmal rose to control a large territory in the 9</a:t>
            </a:r>
            <a:r>
              <a:rPr lang="en-US" baseline="30000" dirty="0"/>
              <a:t>th</a:t>
            </a:r>
            <a:r>
              <a:rPr lang="en-US" dirty="0"/>
              <a:t> century, but its power has recently been eclipsed by that of </a:t>
            </a:r>
            <a:r>
              <a:rPr lang="en-US" dirty="0" err="1"/>
              <a:t>Chichen</a:t>
            </a:r>
            <a:r>
              <a:rPr lang="en-US" dirty="0"/>
              <a:t> Itza. The latter evidently has close links with Tula, in the Valley of Mexico.</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979-1215 CE</a:t>
            </a:r>
            <a:endParaRPr lang="en-US" dirty="0"/>
          </a:p>
        </p:txBody>
      </p:sp>
      <p:pic>
        <p:nvPicPr>
          <p:cNvPr id="5" name="Content Placeholder 4" descr="map am 1215 ce.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47500" lnSpcReduction="20000"/>
          </a:bodyPr>
          <a:lstStyle/>
          <a:p>
            <a:r>
              <a:rPr lang="en-US" dirty="0" smtClean="0"/>
              <a:t>After </a:t>
            </a:r>
            <a:r>
              <a:rPr lang="en-US" dirty="0"/>
              <a:t>ruling the most extensive empire in Mesoamerica's Pre-Columbian history, the Toltec empire has ceased, their capital, Tula, sacked (1156) by a people from the north, the </a:t>
            </a:r>
            <a:r>
              <a:rPr lang="en-US" dirty="0" err="1"/>
              <a:t>Mexica</a:t>
            </a:r>
            <a:r>
              <a:rPr lang="en-US" dirty="0"/>
              <a:t>. According to their foundation-legends, the </a:t>
            </a:r>
            <a:r>
              <a:rPr lang="en-US" dirty="0" err="1"/>
              <a:t>Mexica</a:t>
            </a:r>
            <a:r>
              <a:rPr lang="en-US" dirty="0"/>
              <a:t>, the forebears of the Aztec, were one of a number of peoples who came into Mesoamerica from the north in the 12</a:t>
            </a:r>
            <a:r>
              <a:rPr lang="en-US" baseline="30000" dirty="0"/>
              <a:t>th</a:t>
            </a:r>
            <a:r>
              <a:rPr lang="en-US" dirty="0"/>
              <a:t> and 13</a:t>
            </a:r>
            <a:r>
              <a:rPr lang="en-US" baseline="30000" dirty="0"/>
              <a:t>th</a:t>
            </a:r>
            <a:r>
              <a:rPr lang="en-US" dirty="0"/>
              <a:t> centuries. They have established themselves on a swampy island in Lake </a:t>
            </a:r>
            <a:r>
              <a:rPr lang="en-US" dirty="0" err="1"/>
              <a:t>Texcoco</a:t>
            </a:r>
            <a:r>
              <a:rPr lang="en-US" dirty="0"/>
              <a:t>, and serve as mercenary soldiers for the competing city-states of the area.</a:t>
            </a:r>
          </a:p>
          <a:p>
            <a:r>
              <a:rPr lang="en-US" dirty="0"/>
              <a:t>The period is a fruitful one for a band of mercenaries. Central Mexico is now the setting for internecine warfare between numerous city-states. Incoming barbarian peoples such as the </a:t>
            </a:r>
            <a:r>
              <a:rPr lang="en-US" dirty="0" err="1"/>
              <a:t>Mexica</a:t>
            </a:r>
            <a:r>
              <a:rPr lang="en-US" dirty="0"/>
              <a:t> complicate the situation, allying themselves now with one, now with another of the older states, and disrupting the more established urban societies of the region.</a:t>
            </a:r>
          </a:p>
          <a:p>
            <a:r>
              <a:rPr lang="en-US" dirty="0"/>
              <a:t>In the old Mayan homeland of the Yucatan Peninsula, Uxmal fell into decline after c. 1000, leaving </a:t>
            </a:r>
            <a:r>
              <a:rPr lang="en-US" dirty="0" err="1"/>
              <a:t>Chichen</a:t>
            </a:r>
            <a:r>
              <a:rPr lang="en-US" dirty="0"/>
              <a:t> Itza as the undisputed leader in the north. This was also a trading centre, with strong commercial links to the Gulf coast and central Mexico. Through </a:t>
            </a:r>
            <a:r>
              <a:rPr lang="en-US" dirty="0" err="1"/>
              <a:t>Chichen</a:t>
            </a:r>
            <a:r>
              <a:rPr lang="en-US" dirty="0"/>
              <a:t> </a:t>
            </a:r>
            <a:r>
              <a:rPr lang="en-US" dirty="0" err="1"/>
              <a:t>Itze</a:t>
            </a:r>
            <a:r>
              <a:rPr lang="en-US" dirty="0"/>
              <a:t> Mexican cultural influences spread through northern Yucatan.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1215-1453 CE</a:t>
            </a:r>
            <a:endParaRPr lang="en-US" dirty="0"/>
          </a:p>
        </p:txBody>
      </p:sp>
      <p:pic>
        <p:nvPicPr>
          <p:cNvPr id="5" name="Content Placeholder 4" descr="map am 1453 ce.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70000" lnSpcReduction="20000"/>
          </a:bodyPr>
          <a:lstStyle/>
          <a:p>
            <a:r>
              <a:rPr lang="en-US" dirty="0"/>
              <a:t>Mesoamerica continued to be fragmented amongst numerous tribes and city-states during the 13th and 14th centuries. Then, in the 15th century the </a:t>
            </a:r>
            <a:r>
              <a:rPr lang="en-US" dirty="0" err="1"/>
              <a:t>Mexica</a:t>
            </a:r>
            <a:r>
              <a:rPr lang="en-US" dirty="0"/>
              <a:t> people became the leading element in a new alliance of peoples, the Aztecs. Since then this group has been busy extending its power over its </a:t>
            </a:r>
            <a:r>
              <a:rPr lang="en-US" dirty="0" err="1"/>
              <a:t>neighbours</a:t>
            </a:r>
            <a:r>
              <a:rPr lang="en-US" dirty="0"/>
              <a:t>. The Aztecs now dominate the Valley of Mexico. Their capital, Tenochtitlan, is already a huge city, perhaps 150,000 strong – very much larger than most Old World cites of the time.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1453-1648 CE</a:t>
            </a:r>
            <a:endParaRPr lang="en-US" dirty="0"/>
          </a:p>
        </p:txBody>
      </p:sp>
      <p:pic>
        <p:nvPicPr>
          <p:cNvPr id="5" name="Content Placeholder 4" descr="map am 1648 ce.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47500" lnSpcReduction="20000"/>
          </a:bodyPr>
          <a:lstStyle/>
          <a:p>
            <a:r>
              <a:rPr lang="en-US" dirty="0"/>
              <a:t>The Aztecs conquered a large empire covering much of Mexico and Central America, before they themselves were suddenly conquered by a small band of Spanish soldiers, under the command of the </a:t>
            </a:r>
            <a:r>
              <a:rPr lang="en-US" dirty="0" err="1"/>
              <a:t>conquistadore</a:t>
            </a:r>
            <a:r>
              <a:rPr lang="en-US" dirty="0"/>
              <a:t>, Hernando Cortez. Arriving in Mexico in 1519 with 200 men, Cortez had completed the conquest of the country by 1522 -an </a:t>
            </a:r>
            <a:r>
              <a:rPr lang="en-US" dirty="0" err="1"/>
              <a:t>achievment</a:t>
            </a:r>
            <a:r>
              <a:rPr lang="en-US" dirty="0"/>
              <a:t> only made possible with the aid of the Aztec’s many native enemies.</a:t>
            </a:r>
          </a:p>
          <a:p>
            <a:r>
              <a:rPr lang="en-US" dirty="0"/>
              <a:t>With Mexico and the other countries of Central America under their control, the Spanish seized the land and distributed it amongst themselves. As for the native population, millions died from the diseases that the Europeans brought with them, to which they had no immunity. Most of the rest find themselves reduced to serfdom on huge estates owned by the conquistadores, called </a:t>
            </a:r>
            <a:r>
              <a:rPr lang="en-US" dirty="0" err="1"/>
              <a:t>encomiendas</a:t>
            </a:r>
            <a:r>
              <a:rPr lang="en-US" dirty="0"/>
              <a:t>, The great cities of the past are deserted and left to crumble away, to be rediscovered centuries later.</a:t>
            </a:r>
          </a:p>
          <a:p>
            <a:r>
              <a:rPr lang="en-US" dirty="0"/>
              <a:t>The Catholic church has taken control of the spiritual life of the inhabitants, and the old religions remain only as part of the strong folk tradition of the native Americans.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America 1215 CE</a:t>
            </a:r>
            <a:endParaRPr lang="en-US" dirty="0"/>
          </a:p>
        </p:txBody>
      </p:sp>
      <p:pic>
        <p:nvPicPr>
          <p:cNvPr id="5" name="Content Placeholder 4" descr="map sam 1215 CE.jpg"/>
          <p:cNvPicPr>
            <a:picLocks noGrp="1" noChangeAspect="1"/>
          </p:cNvPicPr>
          <p:nvPr>
            <p:ph sz="half" idx="1"/>
          </p:nvPr>
        </p:nvPicPr>
        <p:blipFill>
          <a:blip r:embed="rId2" cstate="print"/>
          <a:stretch>
            <a:fillRect/>
          </a:stretch>
        </p:blipFill>
        <p:spPr>
          <a:xfrm>
            <a:off x="457200" y="1650028"/>
            <a:ext cx="4038600" cy="4426306"/>
          </a:xfrm>
        </p:spPr>
      </p:pic>
      <p:sp>
        <p:nvSpPr>
          <p:cNvPr id="4" name="Content Placeholder 3"/>
          <p:cNvSpPr>
            <a:spLocks noGrp="1"/>
          </p:cNvSpPr>
          <p:nvPr>
            <p:ph sz="half" idx="2"/>
          </p:nvPr>
        </p:nvSpPr>
        <p:spPr/>
        <p:txBody>
          <a:bodyPr>
            <a:normAutofit fontScale="55000" lnSpcReduction="20000"/>
          </a:bodyPr>
          <a:lstStyle/>
          <a:p>
            <a:r>
              <a:rPr lang="en-US" dirty="0"/>
              <a:t>Over the </a:t>
            </a:r>
            <a:r>
              <a:rPr lang="en-US" dirty="0">
                <a:hlinkClick r:id="rId3" tooltip="Previous map, South America AD 979"/>
              </a:rPr>
              <a:t>past two centuries</a:t>
            </a:r>
            <a:r>
              <a:rPr lang="en-US" dirty="0"/>
              <a:t>, the </a:t>
            </a:r>
            <a:r>
              <a:rPr lang="en-US" dirty="0" err="1"/>
              <a:t>Huari</a:t>
            </a:r>
            <a:r>
              <a:rPr lang="en-US" dirty="0"/>
              <a:t> and </a:t>
            </a:r>
            <a:r>
              <a:rPr lang="en-US" dirty="0" err="1"/>
              <a:t>Tiwanaku</a:t>
            </a:r>
            <a:r>
              <a:rPr lang="en-US" dirty="0"/>
              <a:t> kingdoms have vanished. The </a:t>
            </a:r>
            <a:r>
              <a:rPr lang="en-US" dirty="0" err="1">
                <a:hlinkClick r:id="rId4" tooltip="history map of Peru and the Pacific coast of South America in about 1215, where the Chimu empire is flourishing"/>
              </a:rPr>
              <a:t>Chimu</a:t>
            </a:r>
            <a:r>
              <a:rPr lang="en-US" dirty="0">
                <a:hlinkClick r:id="rId4" tooltip="history map of Peru and the Pacific coast of South America in about 1215, where the Chimu empire is flourishing"/>
              </a:rPr>
              <a:t> empire</a:t>
            </a:r>
            <a:r>
              <a:rPr lang="en-US" dirty="0"/>
              <a:t> has become the leading state in the Andean region. It is a highly centralized empire, with a well-developed road network spreading out from its imposing capital, Chan-Chan, and extensive irrigation and drainage systems. It is, in fact, developing many of the imperial policies which the Incas, who at this time form a small kingdom in the High Andes, will later take over and extend throughout a much vaster area. In the arts, the </a:t>
            </a:r>
            <a:r>
              <a:rPr lang="en-US" dirty="0" err="1"/>
              <a:t>Chimu</a:t>
            </a:r>
            <a:r>
              <a:rPr lang="en-US" dirty="0"/>
              <a:t> use highly developed techniques in metal working, textiles and the mass-production of pottery.</a:t>
            </a:r>
            <a:r>
              <a:rPr lang="en-US" dirty="0" smtClean="0"/>
              <a:t/>
            </a:r>
            <a:br>
              <a:rPr lang="en-US" dirty="0" smtClean="0"/>
            </a:br>
            <a:r>
              <a:rPr lang="en-US" dirty="0" smtClean="0"/>
              <a:t/>
            </a:r>
            <a:br>
              <a:rPr lang="en-US" dirty="0" smtClean="0"/>
            </a:br>
            <a:r>
              <a:rPr lang="en-US" dirty="0"/>
              <a:t>In Amazonia, several large towns and cities are now flourishing, the </a:t>
            </a:r>
            <a:r>
              <a:rPr lang="en-US" dirty="0" err="1"/>
              <a:t>centres</a:t>
            </a:r>
            <a:r>
              <a:rPr lang="en-US" dirty="0"/>
              <a:t> of powerful kingdoms and extensive trading networks. Their fine ceramics, figurines and </a:t>
            </a:r>
            <a:r>
              <a:rPr lang="en-US" dirty="0" err="1"/>
              <a:t>jewellery</a:t>
            </a:r>
            <a:r>
              <a:rPr lang="en-US" dirty="0"/>
              <a:t> indicate the existence of a class of professional craftsmen serving a cultured urban elite.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America 1215-1453 CE</a:t>
            </a:r>
            <a:endParaRPr lang="en-US" dirty="0"/>
          </a:p>
        </p:txBody>
      </p:sp>
      <p:pic>
        <p:nvPicPr>
          <p:cNvPr id="5" name="Content Placeholder 4" descr="map sam 1453 ce.jpg"/>
          <p:cNvPicPr>
            <a:picLocks noGrp="1" noChangeAspect="1"/>
          </p:cNvPicPr>
          <p:nvPr>
            <p:ph sz="half" idx="1"/>
          </p:nvPr>
        </p:nvPicPr>
        <p:blipFill>
          <a:blip r:embed="rId2" cstate="print"/>
          <a:stretch>
            <a:fillRect/>
          </a:stretch>
        </p:blipFill>
        <p:spPr>
          <a:xfrm>
            <a:off x="457200" y="1650028"/>
            <a:ext cx="4038600" cy="4426306"/>
          </a:xfrm>
        </p:spPr>
      </p:pic>
      <p:sp>
        <p:nvSpPr>
          <p:cNvPr id="4" name="Content Placeholder 3"/>
          <p:cNvSpPr>
            <a:spLocks noGrp="1"/>
          </p:cNvSpPr>
          <p:nvPr>
            <p:ph sz="half" idx="2"/>
          </p:nvPr>
        </p:nvSpPr>
        <p:spPr/>
        <p:txBody>
          <a:bodyPr>
            <a:normAutofit fontScale="55000" lnSpcReduction="20000"/>
          </a:bodyPr>
          <a:lstStyle/>
          <a:p>
            <a:r>
              <a:rPr lang="en-US" dirty="0"/>
              <a:t>The </a:t>
            </a:r>
            <a:r>
              <a:rPr lang="en-US" dirty="0">
                <a:hlinkClick r:id="rId3" tooltip="Previous map, South America AD 1215"/>
              </a:rPr>
              <a:t>past centuries</a:t>
            </a:r>
            <a:r>
              <a:rPr lang="en-US" dirty="0"/>
              <a:t> have seen the </a:t>
            </a:r>
            <a:r>
              <a:rPr lang="en-US" dirty="0" err="1"/>
              <a:t>Chimu</a:t>
            </a:r>
            <a:r>
              <a:rPr lang="en-US" dirty="0"/>
              <a:t> empire continue to dominate the northern areas of the </a:t>
            </a:r>
            <a:r>
              <a:rPr lang="en-US" dirty="0">
                <a:hlinkClick r:id="rId4" tooltip="history map of Peru in 1453, at the time of the Chimu empire and the rise of the Inca empire"/>
              </a:rPr>
              <a:t>Andes civilization</a:t>
            </a:r>
            <a:r>
              <a:rPr lang="en-US" dirty="0"/>
              <a:t>. However, a new power is on the rise, that of the Incas. The Inca tribe settled a valley in the High Andes of Peru in around 1200, where they founded their capital, Cuzco. It was not until 1438 that they became a strongly centralized state, but they have now begun their great series of conquests.</a:t>
            </a:r>
            <a:r>
              <a:rPr lang="en-US" dirty="0" smtClean="0"/>
              <a:t/>
            </a:r>
            <a:br>
              <a:rPr lang="en-US" dirty="0" smtClean="0"/>
            </a:br>
            <a:r>
              <a:rPr lang="en-US" dirty="0" smtClean="0"/>
              <a:t/>
            </a:r>
            <a:br>
              <a:rPr lang="en-US" dirty="0" smtClean="0"/>
            </a:br>
            <a:r>
              <a:rPr lang="en-US" dirty="0"/>
              <a:t>Meanwhile, the towns and states of central </a:t>
            </a:r>
            <a:r>
              <a:rPr lang="en-US" dirty="0">
                <a:hlinkClick r:id="rId5" tooltip="History map of the region of Brazil in 1453, prior to the Portuguese conquest"/>
              </a:rPr>
              <a:t>Amazonia</a:t>
            </a:r>
            <a:r>
              <a:rPr lang="en-US" dirty="0"/>
              <a:t> continued to be home to complex, hierarchical societies. Well-organized chiefdoms are also to be found on the fringes of the Amazon region, both to </a:t>
            </a:r>
            <a:r>
              <a:rPr lang="en-US" dirty="0">
                <a:hlinkClick r:id="rId6" tooltip="History map of the region of Venezuela, Colombia and the Guianas in 1453"/>
              </a:rPr>
              <a:t>north</a:t>
            </a:r>
            <a:r>
              <a:rPr lang="en-US" dirty="0"/>
              <a:t> and south. </a:t>
            </a:r>
            <a:r>
              <a:rPr lang="en-US" dirty="0" smtClean="0"/>
              <a:t/>
            </a:r>
            <a:br>
              <a:rPr lang="en-US" dirty="0" smtClean="0"/>
            </a:br>
            <a:r>
              <a:rPr lang="en-US" dirty="0" smtClean="0"/>
              <a:t/>
            </a:r>
            <a:br>
              <a:rPr lang="en-US" dirty="0" smtClean="0"/>
            </a:br>
            <a:r>
              <a:rPr lang="en-US" dirty="0"/>
              <a:t>Elsewhere in South America, on the eve of European contact, people live in small farming villages or mobile hunter-gatherer groups, much as they have done for hundreds or thousands of years.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America 1453-1648 CE</a:t>
            </a:r>
            <a:endParaRPr lang="en-US" dirty="0"/>
          </a:p>
        </p:txBody>
      </p:sp>
      <p:pic>
        <p:nvPicPr>
          <p:cNvPr id="5" name="Content Placeholder 4" descr="map sam 1648.jpg"/>
          <p:cNvPicPr>
            <a:picLocks noGrp="1" noChangeAspect="1"/>
          </p:cNvPicPr>
          <p:nvPr>
            <p:ph sz="half" idx="1"/>
          </p:nvPr>
        </p:nvPicPr>
        <p:blipFill>
          <a:blip r:embed="rId2" cstate="print"/>
          <a:stretch>
            <a:fillRect/>
          </a:stretch>
        </p:blipFill>
        <p:spPr>
          <a:xfrm>
            <a:off x="457200" y="1650028"/>
            <a:ext cx="4038600" cy="4426306"/>
          </a:xfrm>
        </p:spPr>
      </p:pic>
      <p:sp>
        <p:nvSpPr>
          <p:cNvPr id="4" name="Content Placeholder 3"/>
          <p:cNvSpPr>
            <a:spLocks noGrp="1"/>
          </p:cNvSpPr>
          <p:nvPr>
            <p:ph sz="half" idx="2"/>
          </p:nvPr>
        </p:nvSpPr>
        <p:spPr/>
        <p:txBody>
          <a:bodyPr>
            <a:normAutofit fontScale="40000" lnSpcReduction="20000"/>
          </a:bodyPr>
          <a:lstStyle/>
          <a:p>
            <a:r>
              <a:rPr lang="en-US" dirty="0"/>
              <a:t>During the </a:t>
            </a:r>
            <a:r>
              <a:rPr lang="en-US" dirty="0">
                <a:hlinkClick r:id="rId3" tooltip="Previous map, South America in 1453"/>
              </a:rPr>
              <a:t>past two centuries</a:t>
            </a:r>
            <a:r>
              <a:rPr lang="en-US" dirty="0"/>
              <a:t>, the peoples of South America have seen vast changes.  The Inca conquered the </a:t>
            </a:r>
            <a:r>
              <a:rPr lang="en-US" dirty="0" err="1"/>
              <a:t>Chimu</a:t>
            </a:r>
            <a:r>
              <a:rPr lang="en-US" dirty="0"/>
              <a:t> empire in the 1470's; and more conquests followed, until they ruled an enormous empire, covering most of western South America. </a:t>
            </a:r>
            <a:r>
              <a:rPr lang="en-US" dirty="0" smtClean="0"/>
              <a:t/>
            </a:r>
            <a:br>
              <a:rPr lang="en-US" dirty="0" smtClean="0"/>
            </a:br>
            <a:r>
              <a:rPr lang="en-US" dirty="0" smtClean="0"/>
              <a:t/>
            </a:r>
            <a:br>
              <a:rPr lang="en-US" dirty="0" smtClean="0"/>
            </a:br>
            <a:r>
              <a:rPr lang="en-US" dirty="0"/>
              <a:t>This great state suddenly disintegrated on the arrival of the Spaniard Francisco </a:t>
            </a:r>
            <a:r>
              <a:rPr lang="en-US" dirty="0" err="1"/>
              <a:t>Pizzaro</a:t>
            </a:r>
            <a:r>
              <a:rPr lang="en-US" dirty="0"/>
              <a:t> in 1532, with his horse-riding, firearms-toting soldiers. This launched a new phase in South American history, with much of the continent rapidly coming under European - mainly Spanish and Portuguese - control. In the decades following European contact, disease, enslavement and land seizure destroyed the advanced civilizations of the continent, both in the </a:t>
            </a:r>
            <a:r>
              <a:rPr lang="en-US" dirty="0">
                <a:hlinkClick r:id="rId4" tooltip="History map of Peru, Colombia and Bolivia in 1648, under the Spanish empire"/>
              </a:rPr>
              <a:t>Andes</a:t>
            </a:r>
            <a:r>
              <a:rPr lang="en-US" dirty="0"/>
              <a:t> and the </a:t>
            </a:r>
            <a:r>
              <a:rPr lang="en-US" dirty="0" err="1">
                <a:hlinkClick r:id="rId5" tooltip="history map of Brazil under the Portuguese empire, 1648"/>
              </a:rPr>
              <a:t>Amazon</a:t>
            </a:r>
            <a:r>
              <a:rPr lang="en-US" dirty="0" err="1"/>
              <a:t>regions</a:t>
            </a:r>
            <a:r>
              <a:rPr lang="en-US" dirty="0"/>
              <a:t>, sending the surviving inhabitants back to a far simpler social organization.</a:t>
            </a:r>
            <a:r>
              <a:rPr lang="en-US" dirty="0" smtClean="0"/>
              <a:t/>
            </a:r>
            <a:br>
              <a:rPr lang="en-US" dirty="0" smtClean="0"/>
            </a:br>
            <a:r>
              <a:rPr lang="en-US" dirty="0" smtClean="0"/>
              <a:t/>
            </a:r>
            <a:br>
              <a:rPr lang="en-US" dirty="0" smtClean="0"/>
            </a:br>
            <a:r>
              <a:rPr lang="en-US" dirty="0"/>
              <a:t>The Spanish empire in South America runs from </a:t>
            </a:r>
            <a:r>
              <a:rPr lang="en-US" dirty="0">
                <a:hlinkClick r:id="rId6" tooltip="History map of the region of Venezuela, Colombia and the Guianas in 1648, under the Spanish empire"/>
              </a:rPr>
              <a:t>Venezuela</a:t>
            </a:r>
            <a:r>
              <a:rPr lang="en-US" dirty="0"/>
              <a:t> in the north to </a:t>
            </a:r>
            <a:r>
              <a:rPr lang="en-US" dirty="0">
                <a:hlinkClick r:id="rId7" tooltip="History map of Argentina in 1648"/>
              </a:rPr>
              <a:t>Argentina</a:t>
            </a:r>
            <a:r>
              <a:rPr lang="en-US" dirty="0"/>
              <a:t> and </a:t>
            </a:r>
            <a:r>
              <a:rPr lang="en-US" dirty="0">
                <a:hlinkClick r:id="rId8" tooltip="History map of the region of Chile in 1648, mostly under the Spanish empire"/>
              </a:rPr>
              <a:t>Chile</a:t>
            </a:r>
            <a:r>
              <a:rPr lang="en-US" dirty="0"/>
              <a:t> in the south. Spanish rule is bolstered by the Catholic Church. Colonial society in the Spanish empire is dominated by the great landowners, descendants of the Conquistadores. The silver mines of Peru, Colombia and Bolivia are the empire's chief economic asset.</a:t>
            </a:r>
            <a:r>
              <a:rPr lang="en-US" dirty="0" smtClean="0"/>
              <a:t/>
            </a:r>
            <a:br>
              <a:rPr lang="en-US" dirty="0" smtClean="0"/>
            </a:br>
            <a:r>
              <a:rPr lang="en-US" dirty="0" smtClean="0"/>
              <a:t/>
            </a:r>
            <a:br>
              <a:rPr lang="en-US" dirty="0" smtClean="0"/>
            </a:br>
            <a:r>
              <a:rPr lang="en-US" dirty="0"/>
              <a:t>On the west coast, neglect by the Portuguese of their Brazilian possessions has led other Europeans, notably the Dutch, to establish their own colonies in the region.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Meso</a:t>
            </a:r>
            <a:r>
              <a:rPr lang="en-US" dirty="0" smtClean="0"/>
              <a:t>-America 3500 BCE</a:t>
            </a:r>
            <a:endParaRPr lang="en-US" dirty="0"/>
          </a:p>
        </p:txBody>
      </p:sp>
      <p:pic>
        <p:nvPicPr>
          <p:cNvPr id="7" name="Content Placeholder 6" descr="map am 3500 bc.jpg"/>
          <p:cNvPicPr>
            <a:picLocks noGrp="1" noChangeAspect="1"/>
          </p:cNvPicPr>
          <p:nvPr>
            <p:ph sz="half" idx="1"/>
          </p:nvPr>
        </p:nvPicPr>
        <p:blipFill>
          <a:blip r:embed="rId2" cstate="print"/>
          <a:stretch>
            <a:fillRect/>
          </a:stretch>
        </p:blipFill>
        <p:spPr>
          <a:xfrm>
            <a:off x="457200" y="2162931"/>
            <a:ext cx="4038600" cy="3400501"/>
          </a:xfrm>
        </p:spPr>
      </p:pic>
      <p:sp>
        <p:nvSpPr>
          <p:cNvPr id="6" name="Content Placeholder 5"/>
          <p:cNvSpPr>
            <a:spLocks noGrp="1"/>
          </p:cNvSpPr>
          <p:nvPr>
            <p:ph sz="half" idx="2"/>
          </p:nvPr>
        </p:nvSpPr>
        <p:spPr/>
        <p:txBody>
          <a:bodyPr>
            <a:normAutofit fontScale="62500" lnSpcReduction="20000"/>
          </a:bodyPr>
          <a:lstStyle/>
          <a:p>
            <a:r>
              <a:rPr lang="en-US" dirty="0"/>
              <a:t>The peoples of Mesoamerica originally came from the north, many thousands of years before. Most are hunters and gatherers, living in small, temporary settlements as they move regularly from location to location in search of game and forage. However, there are some small scattered communities which are making the transition from hunter-gathering to farming. They grow such crops as beans, manioc and yams, and some maize - though this is not an important food source, probably because the fully domesticated plant has yet to evolve. They rear turkeys and dogs for eating. As well as growing food, hunting and gathering provides a large part of their diet.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3500-2500 BCE</a:t>
            </a:r>
            <a:endParaRPr lang="en-US" dirty="0"/>
          </a:p>
        </p:txBody>
      </p:sp>
      <p:pic>
        <p:nvPicPr>
          <p:cNvPr id="5" name="Content Placeholder 4" descr="map am 2500 bc.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Farming communities are gradually spreading across present-day Mexico. At the same time, these communities are placing increased emphasis upon growing crops and rearing small animals for their food, at the expense of hunting and gathering. This development is linked to the slow development of fully domesticated maize, which are easier to harvest and a great deal more nutritious than the wild varieties. At this time, also, the first pottery appears in Mesoamerica. Nevertheless, throughout Mesoamerica most of the population remains at the hunter-gatherer level of subsistence, and some areas which would later play a predominating role in the development of Mesoamerican civilization, such as the Yucatan Peninsula and the central Valley of Mexico, were very thinly populated at this date.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2500-1500 BCE</a:t>
            </a:r>
            <a:endParaRPr lang="en-US" dirty="0"/>
          </a:p>
        </p:txBody>
      </p:sp>
      <p:pic>
        <p:nvPicPr>
          <p:cNvPr id="5" name="Content Placeholder 4" descr="map am 1500 bc.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By this date farming is well established in Mesoamerica, with the fully-developed domestic maize as the staple crop. Farming villages are located mostly in the west of Mesoamerica, and on the coast of the Gulf of Mexico. Also, farmers are beginning to colonize the central Valley of Mexico.</a:t>
            </a:r>
          </a:p>
          <a:p>
            <a:r>
              <a:rPr lang="en-US" dirty="0"/>
              <a:t>On the Gulf coast in particular, large villages are developing, as the people (known to modern scholars as the </a:t>
            </a:r>
            <a:r>
              <a:rPr lang="en-US" dirty="0" err="1"/>
              <a:t>Olmec</a:t>
            </a:r>
            <a:r>
              <a:rPr lang="en-US" dirty="0"/>
              <a:t>) learn how to take advantage of the fertile soil of the rivers and coasts by digging ponds and channels to control the flow of water to best advantage.</a:t>
            </a:r>
          </a:p>
          <a:p>
            <a:r>
              <a:rPr lang="en-US" dirty="0"/>
              <a:t>Elsewhere in the region the hunter-gatherer lifestyle remains the norm, and it will only gradually give way to farming.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1500-1000 BCE</a:t>
            </a:r>
            <a:endParaRPr lang="en-US" dirty="0"/>
          </a:p>
        </p:txBody>
      </p:sp>
      <p:pic>
        <p:nvPicPr>
          <p:cNvPr id="5" name="Content Placeholder 4" descr="map am 1000 bc.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47500" lnSpcReduction="20000"/>
          </a:bodyPr>
          <a:lstStyle/>
          <a:p>
            <a:r>
              <a:rPr lang="en-US" dirty="0"/>
              <a:t>In the coastal lowlands of Mexico, the rich soil of the river mouths has allowed intensive farming to give rise to a dense population. Here, elite groups have emerged who are able to control the </a:t>
            </a:r>
            <a:r>
              <a:rPr lang="en-US" dirty="0" err="1"/>
              <a:t>labour</a:t>
            </a:r>
            <a:r>
              <a:rPr lang="en-US" dirty="0"/>
              <a:t> of large numbers of farmers, and a more complex society has come into being. With this </a:t>
            </a:r>
            <a:r>
              <a:rPr lang="en-US" dirty="0" err="1"/>
              <a:t>labour</a:t>
            </a:r>
            <a:r>
              <a:rPr lang="en-US" dirty="0"/>
              <a:t> at their disposal, the rulers build imposing ceremonial </a:t>
            </a:r>
            <a:r>
              <a:rPr lang="en-US" dirty="0" err="1"/>
              <a:t>centres</a:t>
            </a:r>
            <a:r>
              <a:rPr lang="en-US" dirty="0"/>
              <a:t>, adorned by superbly-crafted sculptures and other works. These </a:t>
            </a:r>
            <a:r>
              <a:rPr lang="en-US" dirty="0" err="1"/>
              <a:t>centres</a:t>
            </a:r>
            <a:r>
              <a:rPr lang="en-US" dirty="0"/>
              <a:t> act as the focus for the religious life of the region, and from them the rulers are clearly able to exercise a high degree of control over the surrounding countryside.</a:t>
            </a:r>
          </a:p>
          <a:p>
            <a:r>
              <a:rPr lang="en-US" dirty="0"/>
              <a:t>Thus what many scholars regard as the earliest civilization of Mesoamerica has emerged, that of the </a:t>
            </a:r>
            <a:r>
              <a:rPr lang="en-US" dirty="0" err="1"/>
              <a:t>Olmecs</a:t>
            </a:r>
            <a:r>
              <a:rPr lang="en-US" dirty="0"/>
              <a:t>. Complex societies are also evolving in other parts of Mesoamerica, though not on the scale of the </a:t>
            </a:r>
            <a:r>
              <a:rPr lang="en-US" dirty="0" err="1"/>
              <a:t>Olmecs</a:t>
            </a:r>
            <a:r>
              <a:rPr lang="en-US" dirty="0"/>
              <a:t>. Trade routes now span the region, and along these </a:t>
            </a:r>
            <a:r>
              <a:rPr lang="en-US" dirty="0" err="1"/>
              <a:t>Olmec</a:t>
            </a:r>
            <a:r>
              <a:rPr lang="en-US" dirty="0"/>
              <a:t> influences reach out throughout the region, laying the foundations for all future Mesoamerican civilizations.</a:t>
            </a:r>
          </a:p>
          <a:p>
            <a:r>
              <a:rPr lang="en-US" dirty="0"/>
              <a:t>Hunter-gatherer populations still inhabit much of the region, and it is only about now that the lowland forests of the Yucatan Peninsula, the later heartland of the great Mayan civilization, begin to be settled by farmers.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1000-500 BCE</a:t>
            </a:r>
            <a:endParaRPr lang="en-US" dirty="0"/>
          </a:p>
        </p:txBody>
      </p:sp>
      <p:pic>
        <p:nvPicPr>
          <p:cNvPr id="5" name="Content Placeholder 4" descr="map am 500 bc.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47500" lnSpcReduction="20000"/>
          </a:bodyPr>
          <a:lstStyle/>
          <a:p>
            <a:r>
              <a:rPr lang="en-US" dirty="0"/>
              <a:t>The </a:t>
            </a:r>
            <a:r>
              <a:rPr lang="en-US" dirty="0" err="1"/>
              <a:t>Olmec</a:t>
            </a:r>
            <a:r>
              <a:rPr lang="en-US" dirty="0"/>
              <a:t> have expanded their cultural influence over a large area of Mesoamerica. They have pioneered distinctive features of Mesoamerican civilization – stepped pyramids, the production of beautiful ceremonial objects, priestly authority, a complex pantheon of gods and the mysterious ball-game arenas. One of the unique </a:t>
            </a:r>
            <a:r>
              <a:rPr lang="en-US" dirty="0" err="1"/>
              <a:t>Olmec</a:t>
            </a:r>
            <a:r>
              <a:rPr lang="en-US" dirty="0"/>
              <a:t> features, however, is the carving of enormous basalt heads, probably representing local rulers.</a:t>
            </a:r>
          </a:p>
          <a:p>
            <a:r>
              <a:rPr lang="en-US" dirty="0"/>
              <a:t>By this date at the latest the greatest of the early </a:t>
            </a:r>
            <a:r>
              <a:rPr lang="en-US" dirty="0" err="1"/>
              <a:t>Olmec</a:t>
            </a:r>
            <a:r>
              <a:rPr lang="en-US" dirty="0"/>
              <a:t> </a:t>
            </a:r>
            <a:r>
              <a:rPr lang="en-US" dirty="0" err="1"/>
              <a:t>centres</a:t>
            </a:r>
            <a:r>
              <a:rPr lang="en-US" dirty="0"/>
              <a:t>, at modern San Lorenzo, has experienced a mysterious fate: its sacred sculptures have been deliberately desecrated and buried, and the ceremonial centre deserted. Other </a:t>
            </a:r>
            <a:r>
              <a:rPr lang="en-US" dirty="0" err="1"/>
              <a:t>Olmec</a:t>
            </a:r>
            <a:r>
              <a:rPr lang="en-US" dirty="0"/>
              <a:t> </a:t>
            </a:r>
            <a:r>
              <a:rPr lang="en-US" dirty="0" err="1"/>
              <a:t>centres</a:t>
            </a:r>
            <a:r>
              <a:rPr lang="en-US" dirty="0"/>
              <a:t> continue to flourish, however, and the </a:t>
            </a:r>
            <a:r>
              <a:rPr lang="en-US" dirty="0" err="1"/>
              <a:t>Olmec</a:t>
            </a:r>
            <a:r>
              <a:rPr lang="en-US" dirty="0"/>
              <a:t> trade networks have continued to expand.</a:t>
            </a:r>
          </a:p>
          <a:p>
            <a:r>
              <a:rPr lang="en-US" dirty="0"/>
              <a:t>Other </a:t>
            </a:r>
            <a:r>
              <a:rPr lang="en-US" dirty="0" err="1"/>
              <a:t>centres</a:t>
            </a:r>
            <a:r>
              <a:rPr lang="en-US" dirty="0"/>
              <a:t> of civilization with non-</a:t>
            </a:r>
            <a:r>
              <a:rPr lang="en-US" dirty="0" err="1"/>
              <a:t>Olmec</a:t>
            </a:r>
            <a:r>
              <a:rPr lang="en-US" dirty="0"/>
              <a:t> characteristics are also emerging, revealing that other peoples are being influenced by the </a:t>
            </a:r>
            <a:r>
              <a:rPr lang="en-US" dirty="0" err="1"/>
              <a:t>Olmec</a:t>
            </a:r>
            <a:r>
              <a:rPr lang="en-US" dirty="0"/>
              <a:t> but not absorbed by them. This process, of widening influence but not absorption, is laying the foundations of Mesoamerican civilization on which successive peoples will build in the future.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500-200 BCE</a:t>
            </a:r>
            <a:endParaRPr lang="en-US" dirty="0"/>
          </a:p>
        </p:txBody>
      </p:sp>
      <p:pic>
        <p:nvPicPr>
          <p:cNvPr id="5" name="Content Placeholder 4" descr="map am 200 bc.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47500" lnSpcReduction="20000"/>
          </a:bodyPr>
          <a:lstStyle/>
          <a:p>
            <a:r>
              <a:rPr lang="en-US" dirty="0"/>
              <a:t>By this time, the </a:t>
            </a:r>
            <a:r>
              <a:rPr lang="en-US" dirty="0" err="1"/>
              <a:t>centres</a:t>
            </a:r>
            <a:r>
              <a:rPr lang="en-US" dirty="0"/>
              <a:t> in the </a:t>
            </a:r>
            <a:r>
              <a:rPr lang="en-US" dirty="0" err="1"/>
              <a:t>Olmec</a:t>
            </a:r>
            <a:r>
              <a:rPr lang="en-US" dirty="0"/>
              <a:t> heartland are in decline. Several of them have experienced the mysterious fate of having their ceremonial structures and objects deliberately and elaborately desecrated, and their central areas deserted.</a:t>
            </a:r>
          </a:p>
          <a:p>
            <a:r>
              <a:rPr lang="en-US" dirty="0"/>
              <a:t>Elsewhere in Mexico and Mesoamerica, other </a:t>
            </a:r>
            <a:r>
              <a:rPr lang="en-US" dirty="0" err="1"/>
              <a:t>centres</a:t>
            </a:r>
            <a:r>
              <a:rPr lang="en-US" dirty="0"/>
              <a:t>, such as those of the </a:t>
            </a:r>
            <a:r>
              <a:rPr lang="en-US" dirty="0" err="1"/>
              <a:t>Zapotec</a:t>
            </a:r>
            <a:r>
              <a:rPr lang="en-US" dirty="0"/>
              <a:t>, the </a:t>
            </a:r>
            <a:r>
              <a:rPr lang="en-US" dirty="0" err="1"/>
              <a:t>Mixtec</a:t>
            </a:r>
            <a:r>
              <a:rPr lang="en-US" dirty="0"/>
              <a:t> and the early Maya, continue to develop. Indeed, this is a period of strong population growth, especially in the Mayan heartland of the Yucatan lowlands and in the central Valley of Mexico. Some </a:t>
            </a:r>
            <a:r>
              <a:rPr lang="en-US" dirty="0" err="1"/>
              <a:t>centres</a:t>
            </a:r>
            <a:r>
              <a:rPr lang="en-US" dirty="0"/>
              <a:t> are growing into the earliest cities of Mesoamerica, most notably at Monte Alban, in the west, and Teotihuacan, in the Valley of Mexico.</a:t>
            </a:r>
          </a:p>
          <a:p>
            <a:r>
              <a:rPr lang="en-US" dirty="0"/>
              <a:t>As well as physical expansion, these Mesoamerican societies experience continued cultural advance. Almost certainly by this date the first writing system has been developed, and the highly sophisticated Mesoamerican calendar, which involves two separate but inter-meshing dating systems, has appeared.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200-30 BCE</a:t>
            </a:r>
            <a:endParaRPr lang="en-US" dirty="0"/>
          </a:p>
        </p:txBody>
      </p:sp>
      <p:pic>
        <p:nvPicPr>
          <p:cNvPr id="5" name="Content Placeholder 4" descr="map am 30 bc.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47500" lnSpcReduction="20000"/>
          </a:bodyPr>
          <a:lstStyle/>
          <a:p>
            <a:r>
              <a:rPr lang="en-US" dirty="0"/>
              <a:t>Strong population growth continues to affect the region, and cities continue to grow, in number and in size. The early Mayan city-states have begun to emerge, and urban society is developing on the western coast, amongst the </a:t>
            </a:r>
            <a:r>
              <a:rPr lang="en-US" dirty="0" err="1"/>
              <a:t>Zapotec</a:t>
            </a:r>
            <a:r>
              <a:rPr lang="en-US" dirty="0"/>
              <a:t> people.</a:t>
            </a:r>
          </a:p>
          <a:p>
            <a:r>
              <a:rPr lang="en-US" dirty="0"/>
              <a:t>It is in the plateau of central Mexico, however, that the most dramatic development is taking place. Over recent centuries, a large farming population has become established here, taking advantage of the fertile volcanic soil and the system of lakes and streams with their plentiful supply of aquatic food.  On this base, several large states emerged, their capitals dominated by pyramid mounds. From c. 300 BC, however, a major city suddenly appeared to the north, Teotihuacan. This now probably houses as many as 60,000 people and dwarfs any other urban settlements in area (and indeed, in the entire New World). This indicates that its ruler has eliminated the other states; the new city has certainly drawn in the populations of the older capitals, and it will continue to grow in the future.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Meso-America 30 BCE-200 CE</a:t>
            </a:r>
            <a:endParaRPr lang="en-US" dirty="0"/>
          </a:p>
        </p:txBody>
      </p:sp>
      <p:pic>
        <p:nvPicPr>
          <p:cNvPr id="5" name="Content Placeholder 4" descr="map am 200 ce.jpg"/>
          <p:cNvPicPr>
            <a:picLocks noGrp="1" noChangeAspect="1"/>
          </p:cNvPicPr>
          <p:nvPr>
            <p:ph sz="half" idx="1"/>
          </p:nvPr>
        </p:nvPicPr>
        <p:blipFill>
          <a:blip r:embed="rId2" cstate="print"/>
          <a:stretch>
            <a:fillRect/>
          </a:stretch>
        </p:blipFill>
        <p:spPr>
          <a:xfrm>
            <a:off x="457200" y="2162931"/>
            <a:ext cx="4038600" cy="3400501"/>
          </a:xfrm>
        </p:spPr>
      </p:pic>
      <p:sp>
        <p:nvSpPr>
          <p:cNvPr id="4" name="Content Placeholder 3"/>
          <p:cNvSpPr>
            <a:spLocks noGrp="1"/>
          </p:cNvSpPr>
          <p:nvPr>
            <p:ph sz="half" idx="2"/>
          </p:nvPr>
        </p:nvSpPr>
        <p:spPr/>
        <p:txBody>
          <a:bodyPr>
            <a:normAutofit fontScale="55000" lnSpcReduction="20000"/>
          </a:bodyPr>
          <a:lstStyle/>
          <a:p>
            <a:r>
              <a:rPr lang="en-US" dirty="0"/>
              <a:t>A widespread network of city-states spreads over Mesoamerica, all sharing common cultural traits but each region bearing distinctive features. In the Yucatan Peninsula, a group of city-states are developing which will, over the coming century, become the home of the classic Mayan civilization. Some of these are already large cities by this date, major </a:t>
            </a:r>
            <a:r>
              <a:rPr lang="en-US" dirty="0" err="1"/>
              <a:t>centres</a:t>
            </a:r>
            <a:r>
              <a:rPr lang="en-US" dirty="0"/>
              <a:t> of high culture.</a:t>
            </a:r>
          </a:p>
          <a:p>
            <a:r>
              <a:rPr lang="en-US" dirty="0"/>
              <a:t>Most dramatically, a huge city, one of the largest in the world at this time, has appeared in the Valley of Mexico. Teotihuacan has a population of some 150,000-200,000 people by this time. It is sustained by an intensive system of irrigation agriculture, and has sucked in the population from a large area of the surrounding country. The centre of the great city of Teotihuacan has been </a:t>
            </a:r>
            <a:r>
              <a:rPr lang="en-US" dirty="0" err="1"/>
              <a:t>remodelled</a:t>
            </a:r>
            <a:r>
              <a:rPr lang="en-US" dirty="0"/>
              <a:t> on an imperial scale, with the huge pyramids of the Sun and the Moon the </a:t>
            </a:r>
            <a:r>
              <a:rPr lang="en-US" dirty="0" err="1"/>
              <a:t>centrepieces</a:t>
            </a:r>
            <a:r>
              <a:rPr lang="en-US" dirty="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1686</Words>
  <Application>Microsoft Office PowerPoint</Application>
  <PresentationFormat>On-screen Show (4:3)</PresentationFormat>
  <Paragraphs>53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Early American Maps</vt:lpstr>
      <vt:lpstr>Meso-America 3500 BCE</vt:lpstr>
      <vt:lpstr>Meso-America 3500-2500 BCE</vt:lpstr>
      <vt:lpstr>Meso-America 2500-1500 BCE</vt:lpstr>
      <vt:lpstr>Meso-America 1500-1000 BCE</vt:lpstr>
      <vt:lpstr>Meso-America 1000-500 BCE</vt:lpstr>
      <vt:lpstr>Meso-America 500-200 BCE</vt:lpstr>
      <vt:lpstr>Meso-America 200-30 BCE</vt:lpstr>
      <vt:lpstr>Meso-America 30 BCE-200 CE</vt:lpstr>
      <vt:lpstr>Meso-America 200-500 CE</vt:lpstr>
      <vt:lpstr>Meso-America 500-750 CE</vt:lpstr>
      <vt:lpstr>Meso-America 750-979 CE</vt:lpstr>
      <vt:lpstr>Meso-America 979-1215 CE</vt:lpstr>
      <vt:lpstr>Meso-America 1215-1453 CE</vt:lpstr>
      <vt:lpstr>Meso-America 1453-1648 CE</vt:lpstr>
      <vt:lpstr>South America 1215 CE</vt:lpstr>
      <vt:lpstr>South America 1215-1453 CE</vt:lpstr>
      <vt:lpstr>South America 1453-1648 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American Maps</dc:title>
  <dc:creator>gkasse</dc:creator>
  <cp:lastModifiedBy>gkasse</cp:lastModifiedBy>
  <cp:revision>20</cp:revision>
  <dcterms:created xsi:type="dcterms:W3CDTF">2015-02-16T19:34:23Z</dcterms:created>
  <dcterms:modified xsi:type="dcterms:W3CDTF">2015-02-23T13:35:16Z</dcterms:modified>
</cp:coreProperties>
</file>